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46" r:id="rId5"/>
    <p:sldId id="1337" r:id="rId6"/>
    <p:sldId id="1322" r:id="rId7"/>
    <p:sldId id="257" r:id="rId8"/>
    <p:sldId id="1328" r:id="rId9"/>
    <p:sldId id="870" r:id="rId10"/>
    <p:sldId id="1092" r:id="rId11"/>
    <p:sldId id="1333" r:id="rId12"/>
    <p:sldId id="1020" r:id="rId13"/>
    <p:sldId id="1137" r:id="rId14"/>
    <p:sldId id="1332" r:id="rId15"/>
    <p:sldId id="1334" r:id="rId16"/>
    <p:sldId id="1255" r:id="rId17"/>
    <p:sldId id="1083" r:id="rId18"/>
    <p:sldId id="1082" r:id="rId19"/>
    <p:sldId id="1171" r:id="rId20"/>
    <p:sldId id="1324" r:id="rId21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DD"/>
    <a:srgbClr val="72905D"/>
    <a:srgbClr val="3E1E1F"/>
    <a:srgbClr val="4472C4"/>
    <a:srgbClr val="3F2121"/>
    <a:srgbClr val="FFFFFF"/>
    <a:srgbClr val="FCE116"/>
    <a:srgbClr val="C3B59B"/>
    <a:srgbClr val="C2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accent4"/>
                </a:solidFill>
              </a:ln>
              <a:effectLst/>
              <a:sp3d contourW="25400"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72-4E98-9E0E-1FB6AE56FC6E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872-4E98-9E0E-1FB6AE56FC6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137B906-4BD6-4A0F-83CF-7F73008A64E3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68A5E716-748A-4446-A786-0B2B24E4781B}" type="VALUE">
                      <a:rPr lang="en-US" b="1" smtClean="0"/>
                      <a:pPr/>
                      <a:t>[VALUE]</a:t>
                    </a:fld>
                    <a:r>
                      <a:rPr lang="en-US" dirty="0"/>
                      <a:t> EUR</a:t>
                    </a:r>
                  </a:p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72-4E98-9E0E-1FB6AE56FC6E}"/>
                </c:ext>
              </c:extLst>
            </c:dLbl>
            <c:dLbl>
              <c:idx val="1"/>
              <c:layout>
                <c:manualLayout>
                  <c:x val="0.14492055196438083"/>
                  <c:y val="-0.39497087830173905"/>
                </c:manualLayout>
              </c:layout>
              <c:tx>
                <c:rich>
                  <a:bodyPr/>
                  <a:lstStyle/>
                  <a:p>
                    <a:fld id="{46EAF4C0-9427-4473-9BA7-8C4819A1D48C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7AB64EB-A69E-4071-9416-9FEDE1DC62E4}" type="VALUE">
                      <a:rPr lang="en-US" b="1" smtClean="0"/>
                      <a:pPr/>
                      <a:t>[VALUE]</a:t>
                    </a:fld>
                    <a:r>
                      <a:rPr lang="en-US" dirty="0"/>
                      <a:t> EUR</a:t>
                    </a:r>
                  </a:p>
                  <a:p>
                    <a:r>
                      <a:rPr lang="en-US" dirty="0"/>
                      <a:t>81%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90936679790026"/>
                      <c:h val="0.348108853125014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72-4E98-9E0E-1FB6AE56F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Pamatfunkciju nodrošināšana</c:v>
                </c:pt>
                <c:pt idx="1">
                  <c:v>Eiropas Savienības politiku instrumenti un pārējās ārvalstu finanšu līdzfinansētie projekti 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158993493</c:v>
                </c:pt>
                <c:pt idx="1">
                  <c:v>695018052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2-4E98-9E0E-1FB6AE56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34179-9FC0-4F36-A2AA-1D4F934E8535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F04C7-F125-4E96-A16D-D2F393B8A81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18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076575" y="1003300"/>
            <a:ext cx="3605213" cy="27051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330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2650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5796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1377950"/>
            <a:ext cx="4957762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73295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 paredzēto 2024.gada valsts budžetā iekļauto finansējumu lauksaimniecības attīstības veicināšanai, lai veicinātu Latvijas ilgtspēju.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F04C7-F125-4E96-A16D-D2F393B8A811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23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3300" y="1952625"/>
            <a:ext cx="7021513" cy="526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047-0636-4A01-97DC-9B38DE6496C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568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F04C7-F125-4E96-A16D-D2F393B8A81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363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950913"/>
            <a:ext cx="3424238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5044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52987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lv-LV" sz="1800" b="1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047-0636-4A01-97DC-9B38DE6496C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391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Un lielākais ir bioloģiskā lauksaimniecība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F04C7-F125-4E96-A16D-D2F393B8A81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629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1377950"/>
            <a:ext cx="4957762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74298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1377950"/>
            <a:ext cx="4957762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1311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02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6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425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563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145C17-0790-4DE9-9FFF-FF94760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61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52851" tIns="26426" rIns="52851" bIns="26426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788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1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788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78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5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6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563">
                <a:latin typeface="Verdana" pitchFamily="34" charset="0"/>
              </a:defRPr>
            </a:lvl1pPr>
          </a:lstStyle>
          <a:p>
            <a:pPr>
              <a:defRPr/>
            </a:pPr>
            <a:fld id="{B8719ED3-7948-4C12-A114-DC93F50F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5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6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563">
                <a:latin typeface="Verdana" pitchFamily="34" charset="0"/>
              </a:defRPr>
            </a:lvl1pPr>
          </a:lstStyle>
          <a:p>
            <a:fld id="{6ED5881F-68C8-4B99-9906-C1C2365F8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4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145C17-0790-4DE9-9FFF-FF94760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931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54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603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3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50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31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9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10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B0FD-0FE0-4EBA-ABD6-ED899480292E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3D05-3840-48C0-83FE-8AEECD47B2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27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6657338-2749-482D-C0BE-19A56B3FBACD}"/>
              </a:ext>
            </a:extLst>
          </p:cNvPr>
          <p:cNvSpPr txBox="1">
            <a:spLocks/>
          </p:cNvSpPr>
          <p:nvPr/>
        </p:nvSpPr>
        <p:spPr>
          <a:xfrm>
            <a:off x="887240" y="3429001"/>
            <a:ext cx="6862525" cy="12835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lv-LV" sz="2025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700" b="1" dirty="0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Latvijas KLP Stratēģiskā plāna pasākumi 2024.gadā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4D736E-BA8B-3E45-B82A-F08526874AB2}"/>
              </a:ext>
            </a:extLst>
          </p:cNvPr>
          <p:cNvSpPr txBox="1">
            <a:spLocks/>
          </p:cNvSpPr>
          <p:nvPr/>
        </p:nvSpPr>
        <p:spPr bwMode="auto">
          <a:xfrm>
            <a:off x="1657350" y="5880977"/>
            <a:ext cx="5829300" cy="44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lv-LV" altLang="en-US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Segoe UI Black"/>
                <a:cs typeface="Segoe UI Light"/>
              </a:rPr>
              <a:t>Saeimas Ilgtspējas komisija</a:t>
            </a:r>
          </a:p>
          <a:p>
            <a:pPr>
              <a:lnSpc>
                <a:spcPct val="90000"/>
              </a:lnSpc>
            </a:pPr>
            <a:r>
              <a:rPr lang="lv-LV" altLang="en-US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Segoe UI Black"/>
                <a:cs typeface="Segoe UI Light"/>
              </a:rPr>
              <a:t>2023.gada 29.novembris</a:t>
            </a:r>
            <a:endParaRPr lang="lv-LV" altLang="en-US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7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7668B-1ED4-4EEE-B7CA-B5A35831CD9F}"/>
              </a:ext>
            </a:extLst>
          </p:cNvPr>
          <p:cNvSpPr txBox="1"/>
          <p:nvPr/>
        </p:nvSpPr>
        <p:spPr>
          <a:xfrm>
            <a:off x="2320658" y="425486"/>
            <a:ext cx="6298241" cy="63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en-US"/>
            </a:defPPr>
            <a:lvl1pPr algn="ctr"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/>
              <a:t>KLP II pīlārs (lauku attīstība) - </a:t>
            </a:r>
            <a:r>
              <a:rPr lang="en-US"/>
              <a:t>AGROVIDE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210861-772A-4182-9CF1-452284FE3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24792"/>
              </p:ext>
            </p:extLst>
          </p:nvPr>
        </p:nvGraphicFramePr>
        <p:xfrm>
          <a:off x="59862" y="1492314"/>
          <a:ext cx="8917665" cy="53812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9358">
                  <a:extLst>
                    <a:ext uri="{9D8B030D-6E8A-4147-A177-3AD203B41FA5}">
                      <a16:colId xmlns:a16="http://schemas.microsoft.com/office/drawing/2014/main" val="2807059593"/>
                    </a:ext>
                  </a:extLst>
                </a:gridCol>
                <a:gridCol w="614142">
                  <a:extLst>
                    <a:ext uri="{9D8B030D-6E8A-4147-A177-3AD203B41FA5}">
                      <a16:colId xmlns:a16="http://schemas.microsoft.com/office/drawing/2014/main" val="1511251251"/>
                    </a:ext>
                  </a:extLst>
                </a:gridCol>
                <a:gridCol w="2415185">
                  <a:extLst>
                    <a:ext uri="{9D8B030D-6E8A-4147-A177-3AD203B41FA5}">
                      <a16:colId xmlns:a16="http://schemas.microsoft.com/office/drawing/2014/main" val="1003535544"/>
                    </a:ext>
                  </a:extLst>
                </a:gridCol>
                <a:gridCol w="1285592">
                  <a:extLst>
                    <a:ext uri="{9D8B030D-6E8A-4147-A177-3AD203B41FA5}">
                      <a16:colId xmlns:a16="http://schemas.microsoft.com/office/drawing/2014/main" val="233061957"/>
                    </a:ext>
                  </a:extLst>
                </a:gridCol>
                <a:gridCol w="1576318">
                  <a:extLst>
                    <a:ext uri="{9D8B030D-6E8A-4147-A177-3AD203B41FA5}">
                      <a16:colId xmlns:a16="http://schemas.microsoft.com/office/drawing/2014/main" val="2701126931"/>
                    </a:ext>
                  </a:extLst>
                </a:gridCol>
                <a:gridCol w="497941">
                  <a:extLst>
                    <a:ext uri="{9D8B030D-6E8A-4147-A177-3AD203B41FA5}">
                      <a16:colId xmlns:a16="http://schemas.microsoft.com/office/drawing/2014/main" val="3870901919"/>
                    </a:ext>
                  </a:extLst>
                </a:gridCol>
                <a:gridCol w="235390">
                  <a:extLst>
                    <a:ext uri="{9D8B030D-6E8A-4147-A177-3AD203B41FA5}">
                      <a16:colId xmlns:a16="http://schemas.microsoft.com/office/drawing/2014/main" val="793554437"/>
                    </a:ext>
                  </a:extLst>
                </a:gridCol>
                <a:gridCol w="298764">
                  <a:extLst>
                    <a:ext uri="{9D8B030D-6E8A-4147-A177-3AD203B41FA5}">
                      <a16:colId xmlns:a16="http://schemas.microsoft.com/office/drawing/2014/main" val="898365916"/>
                    </a:ext>
                  </a:extLst>
                </a:gridCol>
                <a:gridCol w="244444">
                  <a:extLst>
                    <a:ext uri="{9D8B030D-6E8A-4147-A177-3AD203B41FA5}">
                      <a16:colId xmlns:a16="http://schemas.microsoft.com/office/drawing/2014/main" val="3061694364"/>
                    </a:ext>
                  </a:extLst>
                </a:gridCol>
                <a:gridCol w="253497">
                  <a:extLst>
                    <a:ext uri="{9D8B030D-6E8A-4147-A177-3AD203B41FA5}">
                      <a16:colId xmlns:a16="http://schemas.microsoft.com/office/drawing/2014/main" val="1595093825"/>
                    </a:ext>
                  </a:extLst>
                </a:gridCol>
                <a:gridCol w="235390">
                  <a:extLst>
                    <a:ext uri="{9D8B030D-6E8A-4147-A177-3AD203B41FA5}">
                      <a16:colId xmlns:a16="http://schemas.microsoft.com/office/drawing/2014/main" val="1328043913"/>
                    </a:ext>
                  </a:extLst>
                </a:gridCol>
                <a:gridCol w="226337">
                  <a:extLst>
                    <a:ext uri="{9D8B030D-6E8A-4147-A177-3AD203B41FA5}">
                      <a16:colId xmlns:a16="http://schemas.microsoft.com/office/drawing/2014/main" val="933964574"/>
                    </a:ext>
                  </a:extLst>
                </a:gridCol>
                <a:gridCol w="235390">
                  <a:extLst>
                    <a:ext uri="{9D8B030D-6E8A-4147-A177-3AD203B41FA5}">
                      <a16:colId xmlns:a16="http://schemas.microsoft.com/office/drawing/2014/main" val="1709506705"/>
                    </a:ext>
                  </a:extLst>
                </a:gridCol>
                <a:gridCol w="239917">
                  <a:extLst>
                    <a:ext uri="{9D8B030D-6E8A-4147-A177-3AD203B41FA5}">
                      <a16:colId xmlns:a16="http://schemas.microsoft.com/office/drawing/2014/main" val="146122407"/>
                    </a:ext>
                  </a:extLst>
                </a:gridCol>
              </a:tblGrid>
              <a:tr h="2221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1" kern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Pīlārs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Nr.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Pasākums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Sasniedzamais rādītājs (2027)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Finansējums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2023-2027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EUR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>
                    <a:solidFill>
                      <a:srgbClr val="729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>
                    <a:solidFill>
                      <a:srgbClr val="72905D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MĒRĶIS – uzlabot: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>
                    <a:solidFill>
                      <a:srgbClr val="7290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25120"/>
                  </a:ext>
                </a:extLst>
              </a:tr>
              <a:tr h="73958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Klimats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Gaiss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Ūdens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Augsne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B.daudz.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Ainava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Pārtika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Labturība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/>
                </a:tc>
                <a:extLst>
                  <a:ext uri="{0D108BD9-81ED-4DB2-BD59-A6C34878D82A}">
                    <a16:rowId xmlns:a16="http://schemas.microsoft.com/office/drawing/2014/main" val="724380832"/>
                  </a:ext>
                </a:extLst>
              </a:tr>
              <a:tr h="341346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 pīlārs Agrovide un Bioloģiskā lauksaimniecība,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neienesīgās investīcijas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vert="vert270">
                    <a:solidFill>
                      <a:srgbClr val="7290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LA10.1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Zaļās joslas</a:t>
                      </a:r>
                      <a:endParaRPr lang="lv-LV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6 410 ha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24 000 000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2909068988"/>
                  </a:ext>
                </a:extLst>
              </a:tr>
              <a:tr h="4038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LA10.2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Vidi saudzējoša dārzkopība</a:t>
                      </a:r>
                      <a:endParaRPr lang="lv-LV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8 000 ha 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7 609 226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3%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3272659927"/>
                  </a:ext>
                </a:extLst>
              </a:tr>
              <a:tr h="6057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LA10.3 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Paaugstinātu labturības prasību un emisiju mazinošā lopkopība 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168 538 </a:t>
                      </a:r>
                      <a:r>
                        <a:rPr lang="lv-LV" sz="110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Liel.v</a:t>
                      </a: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45 114 529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16%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2402725656"/>
                  </a:ext>
                </a:extLst>
              </a:tr>
              <a:tr h="6057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LA10.4 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Biškopības vienību apsaimniekošana apputeksnēšanas vajadzībām</a:t>
                      </a:r>
                      <a:endParaRPr lang="lv-LV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0" u="none" strike="noStrike" noProof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39 430 ha &amp; </a:t>
                      </a:r>
                    </a:p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0" u="none" strike="noStrike" noProof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78 860 bišu saimes</a:t>
                      </a:r>
                      <a:endParaRPr lang="lv-LV" sz="1100" b="0" i="0" u="none" strike="noStrike" noProof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7 675 843</a:t>
                      </a:r>
                      <a:endParaRPr lang="en-US" sz="1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3643156302"/>
                  </a:ext>
                </a:extLst>
              </a:tr>
              <a:tr h="48460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LA10.5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Zālāju biotopu apsaimniekošana </a:t>
                      </a:r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69 144  ha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36 935 939 +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900" b="0" i="1" u="none" strike="noStrike" noProof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valsts fin.14 516 120</a:t>
                      </a:r>
                      <a:endParaRPr lang="lv-LV" sz="1200" i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3549732994"/>
                  </a:ext>
                </a:extLst>
              </a:tr>
              <a:tr h="42403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u="none" strike="noStrike" noProof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LA11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400" b="0" u="none" strike="noStrike" noProof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Bioloģiskā lauksaimniecība t.sk. paralēlā ražošana </a:t>
                      </a:r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368 000 ha &amp;</a:t>
                      </a:r>
                      <a:endParaRPr lang="en-US" sz="1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064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105 000 </a:t>
                      </a:r>
                      <a:r>
                        <a:rPr lang="lv-LV" sz="110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Liel.v</a:t>
                      </a: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lv-LV" sz="1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159 619 109</a:t>
                      </a:r>
                      <a:r>
                        <a:rPr lang="lv-LV" sz="110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56%</a:t>
                      </a:r>
                      <a:endParaRPr lang="en-US" sz="1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798455540"/>
                  </a:ext>
                </a:extLst>
              </a:tr>
              <a:tr h="42403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LA4.5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Mākslīgo mitrāju izveide (zaļā infrastruktūra)</a:t>
                      </a:r>
                      <a:endParaRPr lang="lv-LV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projekti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1 000 000 +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900" i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valsts fin.3 000 000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0,4%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873933888"/>
                  </a:ext>
                </a:extLst>
              </a:tr>
              <a:tr h="58769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LA4.6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Bioloģiski vērtīgo zālāju atjaunošana (zaļā infrastruktūra)</a:t>
                      </a:r>
                      <a:endParaRPr lang="lv-LV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390 projekti</a:t>
                      </a:r>
                      <a:endParaRPr lang="lv-LV" sz="11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2 000 000 + 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v-LV" sz="900" i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valsts fin.1 000 000</a:t>
                      </a:r>
                      <a:endParaRPr lang="lv-LV" sz="900" i="1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0,7%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3075282832"/>
                  </a:ext>
                </a:extLst>
              </a:tr>
              <a:tr h="222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>
                    <a:solidFill>
                      <a:srgbClr val="7290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Kopā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283 950 646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37%</a:t>
                      </a:r>
                      <a:endParaRPr lang="lv-LV" sz="1100" b="1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3769" marR="23769" marT="0" marB="0" anchor="ctr"/>
                </a:tc>
                <a:extLst>
                  <a:ext uri="{0D108BD9-81ED-4DB2-BD59-A6C34878D82A}">
                    <a16:rowId xmlns:a16="http://schemas.microsoft.com/office/drawing/2014/main" val="15104846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0940-8A56-437C-9B2C-ED18616269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5127" y="6553200"/>
            <a:ext cx="304800" cy="304800"/>
          </a:xfrm>
        </p:spPr>
        <p:txBody>
          <a:bodyPr/>
          <a:lstStyle/>
          <a:p>
            <a:fld id="{4503EEEB-F15E-4925-815F-2D3BDC176C9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88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2034879" y="218435"/>
            <a:ext cx="6518164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>
                <a:solidFill>
                  <a:schemeClr val="accent1"/>
                </a:solidFill>
                <a:latin typeface="Segoe UI"/>
                <a:ea typeface="Verdana"/>
                <a:cs typeface="Segoe UI"/>
              </a:rPr>
              <a:t>KLP SP intervences, kurās pastāv atbilstības saistības par ūdensobjektu kvalitāti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B2CE1-E6BC-F1B2-E283-0CFAC6B8FDC4}"/>
              </a:ext>
            </a:extLst>
          </p:cNvPr>
          <p:cNvSpPr/>
          <p:nvPr/>
        </p:nvSpPr>
        <p:spPr>
          <a:xfrm>
            <a:off x="205482" y="1854266"/>
            <a:ext cx="8794680" cy="3118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Ekoloģiski nozīmīgo </a:t>
            </a:r>
            <a:r>
              <a:rPr lang="lv-LV" sz="1600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platību izveide; </a:t>
            </a:r>
            <a:endParaRPr lang="lv-LV" sz="16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Slāpekļa un amonjaka emisiju, un piesārņojumu mazinošas lauksaimniecības prakses īstenošana (</a:t>
            </a:r>
            <a:r>
              <a:rPr lang="lv-LV" sz="1600" b="1" err="1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šķidrmēslu</a:t>
            </a:r>
            <a:r>
              <a:rPr lang="lv-LV" sz="1600" b="1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 tieša iestrāde</a:t>
            </a:r>
            <a:r>
              <a:rPr lang="lv-LV" sz="1600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err="1">
                <a:solidFill>
                  <a:schemeClr val="tx1"/>
                </a:solidFill>
                <a:latin typeface="Segoe UI"/>
                <a:cs typeface="Segoe UI"/>
              </a:rPr>
              <a:t>Agroekoloģijas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prakse bioloģiskās saimniecībās;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Bioloģiskā lauksaimniecības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īstenošana;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Zaļo joslu izveide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– </a:t>
            </a:r>
            <a:r>
              <a:rPr lang="lv-LV" sz="1600" err="1">
                <a:solidFill>
                  <a:schemeClr val="tx1"/>
                </a:solidFill>
                <a:latin typeface="Segoe UI"/>
                <a:cs typeface="Segoe UI"/>
              </a:rPr>
              <a:t>buferjoslu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apsaimniekošana gan ūdeņiem;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Vidi saudzējošās dārzkopības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īstenošana;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Mākslīgo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virszemes un pazemes 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mitrāju izveide;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Ilggadīgo stādījumu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ierīkošana aramzemēs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Apmācības un konsultācijas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par ūdens kvalitātes uzlabošanas pasākumu ieviešanu saimniecībās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69661CF0-D828-4FD5-86C5-F786CF105D64}"/>
              </a:ext>
            </a:extLst>
          </p:cNvPr>
          <p:cNvSpPr/>
          <p:nvPr/>
        </p:nvSpPr>
        <p:spPr>
          <a:xfrm>
            <a:off x="0" y="1568943"/>
            <a:ext cx="5893837" cy="332282"/>
          </a:xfrm>
          <a:prstGeom prst="flowChartTerminator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KLP SP intervences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8CA75BDC-2C17-415B-BFA9-AC46DE58436C}"/>
              </a:ext>
            </a:extLst>
          </p:cNvPr>
          <p:cNvSpPr/>
          <p:nvPr/>
        </p:nvSpPr>
        <p:spPr>
          <a:xfrm>
            <a:off x="265417" y="5202160"/>
            <a:ext cx="8734746" cy="366434"/>
          </a:xfrm>
          <a:prstGeom prst="flowChartTerminator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Īstenotie pasākumi kas arī dod devumu ūdens kvalitātes nodrošināšanai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5113E-2CAC-4027-B4C0-4C867EA9DE68}"/>
              </a:ext>
            </a:extLst>
          </p:cNvPr>
          <p:cNvSpPr/>
          <p:nvPr/>
        </p:nvSpPr>
        <p:spPr>
          <a:xfrm>
            <a:off x="478652" y="5662735"/>
            <a:ext cx="1943528" cy="955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lv-LV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inimālās augsnes apstrādes </a:t>
            </a:r>
            <a:r>
              <a:rPr lang="lv-LV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veikšana</a:t>
            </a:r>
            <a:endParaRPr lang="lv-LV" sz="1600">
              <a:solidFill>
                <a:schemeClr val="tx1"/>
              </a:solidFill>
              <a:latin typeface="Segoe UI 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B932C-4C46-499F-BFCD-6667920EB740}"/>
              </a:ext>
            </a:extLst>
          </p:cNvPr>
          <p:cNvSpPr/>
          <p:nvPr/>
        </p:nvSpPr>
        <p:spPr>
          <a:xfrm>
            <a:off x="3474507" y="5679069"/>
            <a:ext cx="1943528" cy="948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Ziemzaļo platību </a:t>
            </a:r>
            <a:r>
              <a:rPr lang="lv-LV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(rugāju lauku) </a:t>
            </a:r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uzturēšana</a:t>
            </a:r>
            <a:endParaRPr lang="lv-LV" sz="1600">
              <a:solidFill>
                <a:schemeClr val="tx1"/>
              </a:solidFill>
              <a:latin typeface="Segoe UI 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782D6-8B75-44B7-88AA-B56022B4B723}"/>
              </a:ext>
            </a:extLst>
          </p:cNvPr>
          <p:cNvSpPr/>
          <p:nvPr/>
        </p:nvSpPr>
        <p:spPr>
          <a:xfrm>
            <a:off x="6542249" y="5677111"/>
            <a:ext cx="1943528" cy="940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Ilggadīgo zālāju ierīkošana </a:t>
            </a:r>
            <a:r>
              <a:rPr lang="lv-LV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uzturēšana aramzemēs</a:t>
            </a:r>
            <a:endParaRPr lang="lv-LV" sz="1600">
              <a:solidFill>
                <a:schemeClr val="tx1"/>
              </a:solidFill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265848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2034879" y="218435"/>
            <a:ext cx="6518164" cy="8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 sz="2700">
                <a:solidFill>
                  <a:schemeClr val="accent6">
                    <a:lumMod val="75000"/>
                  </a:schemeClr>
                </a:solidFill>
                <a:latin typeface="Segoe UI"/>
                <a:ea typeface="Verdana"/>
                <a:cs typeface="Segoe UI"/>
              </a:rPr>
              <a:t>KLP SP intervences, kurās pastāv atbilstības saistības par bioloģiskās daudzveidības saglabāšanu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B2CE1-E6BC-F1B2-E283-0CFAC6B8FDC4}"/>
              </a:ext>
            </a:extLst>
          </p:cNvPr>
          <p:cNvSpPr/>
          <p:nvPr/>
        </p:nvSpPr>
        <p:spPr>
          <a:xfrm>
            <a:off x="205482" y="1559531"/>
            <a:ext cx="8794680" cy="341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Ekoloģiski nozīmīgo </a:t>
            </a:r>
            <a:r>
              <a:rPr lang="lv-LV" sz="1600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platību izveide (nektāraugu audzēšana);</a:t>
            </a:r>
            <a:endParaRPr lang="lv-LV" sz="16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Saudzējošā </a:t>
            </a:r>
            <a:r>
              <a:rPr lang="lv-LV" sz="1600">
                <a:solidFill>
                  <a:schemeClr val="tx1"/>
                </a:solidFill>
                <a:latin typeface="Segoe UI"/>
                <a:ea typeface="Calibri" panose="020F0502020204030204" pitchFamily="34" charset="0"/>
                <a:cs typeface="Segoe UI"/>
              </a:rPr>
              <a:t>lauksaimniecības prakse;</a:t>
            </a:r>
            <a:endParaRPr lang="lv-LV" sz="160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Videi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 un klimatam labvēlīgas lauksaimniecības prakses;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 err="1">
                <a:solidFill>
                  <a:schemeClr val="tx1"/>
                </a:solidFill>
                <a:latin typeface="Segoe UI"/>
                <a:cs typeface="Segoe UI"/>
              </a:rPr>
              <a:t>Agroekoloģijas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 prakse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bioloģiskās saimniecībā un 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Bioloģiskā lauksaimniecības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īstenošana;</a:t>
            </a:r>
            <a:endParaRPr lang="lv-LV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Biškopības vienību apsaimniekošana 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apputeksnēšanas vajadzībām;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Zaļo joslu izveide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– laukmaļu un </a:t>
            </a:r>
            <a:r>
              <a:rPr lang="lv-LV" sz="1600" err="1">
                <a:solidFill>
                  <a:schemeClr val="tx1"/>
                </a:solidFill>
                <a:latin typeface="Segoe UI"/>
                <a:cs typeface="Segoe UI"/>
              </a:rPr>
              <a:t>buferjoslu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ierīkošana aramzemē;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Vidi saudzējošās dārzkopības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īstenošana;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Mākslīgo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mitrāju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izveide;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Zālāju biotopu 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apsaimniekošana un 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Bioloģiski vērtīgo zālāju atjaunošana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;</a:t>
            </a:r>
            <a:endParaRPr lang="lv-LV" sz="1600" b="1">
              <a:solidFill>
                <a:schemeClr val="tx1"/>
              </a:solidFill>
              <a:latin typeface="Segoe UI"/>
              <a:cs typeface="Segoe UI"/>
            </a:endParaRPr>
          </a:p>
          <a:p>
            <a:pPr marL="285750" indent="-285750" algn="just">
              <a:buFont typeface="Courier New"/>
              <a:buChar char="o"/>
            </a:pPr>
            <a:r>
              <a:rPr lang="lv-LV" sz="1600" b="1" i="1">
                <a:solidFill>
                  <a:schemeClr val="tx1"/>
                </a:solidFill>
                <a:latin typeface="Segoe UI"/>
                <a:cs typeface="Segoe UI"/>
              </a:rPr>
              <a:t>NATURA 2000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 mežu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platību saglabāšana –</a:t>
            </a: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 kompensāciju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 nodrošināšana;</a:t>
            </a:r>
          </a:p>
          <a:p>
            <a:pPr marL="285750" indent="-285750" algn="just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Meža ekosistēmu noturības un ekoloģiskās vērtības 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uzlabošana &amp; uzturēšana</a:t>
            </a:r>
          </a:p>
          <a:p>
            <a:pPr marL="285750" indent="-285750">
              <a:buFont typeface="Courier New"/>
              <a:buChar char="o"/>
            </a:pPr>
            <a:r>
              <a:rPr lang="lv-LV" sz="1600" b="1">
                <a:solidFill>
                  <a:schemeClr val="tx1"/>
                </a:solidFill>
                <a:latin typeface="Segoe UI"/>
                <a:cs typeface="Segoe UI"/>
              </a:rPr>
              <a:t>Apmācības un konsultācijas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par bioloģiskās daudzveidības saglabāšanas pasākumu ieviešanas iespējām saimniecībās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69661CF0-D828-4FD5-86C5-F786CF105D64}"/>
              </a:ext>
            </a:extLst>
          </p:cNvPr>
          <p:cNvSpPr/>
          <p:nvPr/>
        </p:nvSpPr>
        <p:spPr>
          <a:xfrm>
            <a:off x="2034396" y="1137622"/>
            <a:ext cx="5893837" cy="332282"/>
          </a:xfrm>
          <a:prstGeom prst="flowChartTerminator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KLP SP intervences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8CA75BDC-2C17-415B-BFA9-AC46DE58436C}"/>
              </a:ext>
            </a:extLst>
          </p:cNvPr>
          <p:cNvSpPr/>
          <p:nvPr/>
        </p:nvSpPr>
        <p:spPr>
          <a:xfrm>
            <a:off x="107266" y="5065576"/>
            <a:ext cx="8734746" cy="740244"/>
          </a:xfrm>
          <a:prstGeom prst="flowChartTerminator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Īstenotie pasākumi kas arī dod devumu bioloģiskās daudzveidības nodrošināšanai</a:t>
            </a:r>
            <a:endParaRPr lang="lv-LV">
              <a:solidFill>
                <a:schemeClr val="tx1"/>
              </a:solidFill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5113E-2CAC-4027-B4C0-4C867EA9DE68}"/>
              </a:ext>
            </a:extLst>
          </p:cNvPr>
          <p:cNvSpPr/>
          <p:nvPr/>
        </p:nvSpPr>
        <p:spPr>
          <a:xfrm>
            <a:off x="2031406" y="5885584"/>
            <a:ext cx="2238263" cy="826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Calibri"/>
                <a:cs typeface="Calibri"/>
              </a:rPr>
              <a:t>Biodaudzveidību salu </a:t>
            </a:r>
            <a:r>
              <a:rPr lang="lv-LV" sz="1600" i="1" dirty="0">
                <a:solidFill>
                  <a:schemeClr val="tx1"/>
                </a:solidFill>
                <a:latin typeface="Calibri"/>
                <a:cs typeface="Calibri"/>
              </a:rPr>
              <a:t>(mitraines, slīkšņas, lankas)</a:t>
            </a:r>
            <a:r>
              <a:rPr lang="lv-LV" sz="1600" dirty="0">
                <a:solidFill>
                  <a:schemeClr val="tx1"/>
                </a:solidFill>
                <a:latin typeface="Calibri"/>
                <a:cs typeface="Calibri"/>
              </a:rPr>
              <a:t> saglabāšana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3B932C-4C46-499F-BFCD-6667920EB740}"/>
              </a:ext>
            </a:extLst>
          </p:cNvPr>
          <p:cNvSpPr/>
          <p:nvPr/>
        </p:nvSpPr>
        <p:spPr>
          <a:xfrm>
            <a:off x="5027261" y="5887540"/>
            <a:ext cx="2051359" cy="819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>
                <a:solidFill>
                  <a:schemeClr val="tx1"/>
                </a:solidFill>
                <a:latin typeface="Calibri"/>
                <a:cs typeface="Calibri"/>
              </a:rPr>
              <a:t>Ainavu elementu </a:t>
            </a:r>
            <a:r>
              <a:rPr lang="lv-LV" sz="1600">
                <a:solidFill>
                  <a:schemeClr val="tx1"/>
                </a:solidFill>
                <a:latin typeface="Calibri"/>
                <a:cs typeface="Calibri"/>
              </a:rPr>
              <a:t>saglabāšana aramzemē</a:t>
            </a:r>
          </a:p>
        </p:txBody>
      </p:sp>
    </p:spTree>
    <p:extLst>
      <p:ext uri="{BB962C8B-B14F-4D97-AF65-F5344CB8AC3E}">
        <p14:creationId xmlns:p14="http://schemas.microsoft.com/office/powerpoint/2010/main" val="351863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055C4B-504E-11E3-6079-1953CCEBC8EF}"/>
              </a:ext>
            </a:extLst>
          </p:cNvPr>
          <p:cNvSpPr txBox="1">
            <a:spLocks/>
          </p:cNvSpPr>
          <p:nvPr/>
        </p:nvSpPr>
        <p:spPr>
          <a:xfrm>
            <a:off x="8839200" y="651552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8719ED3-7948-4C12-A114-DC93F50FCF9D}" type="slidenum">
              <a:rPr lang="en-US" altLang="en-US" sz="563">
                <a:solidFill>
                  <a:schemeClr val="tx1">
                    <a:tint val="75000"/>
                  </a:schemeClr>
                </a:solidFill>
                <a:latin typeface="Verdana" pitchFamily="34" charset="0"/>
              </a:rPr>
              <a:pPr>
                <a:defRPr/>
              </a:pPr>
              <a:t>13</a:t>
            </a:fld>
            <a:endParaRPr lang="en-US" altLang="en-US" sz="563">
              <a:solidFill>
                <a:schemeClr val="tx1">
                  <a:tint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Virsraksts 1">
            <a:extLst>
              <a:ext uri="{FF2B5EF4-FFF2-40B4-BE49-F238E27FC236}">
                <a16:creationId xmlns:a16="http://schemas.microsoft.com/office/drawing/2014/main" id="{E355EB6E-86D2-26CB-2A59-AE12A8AC1481}"/>
              </a:ext>
            </a:extLst>
          </p:cNvPr>
          <p:cNvSpPr txBox="1">
            <a:spLocks/>
          </p:cNvSpPr>
          <p:nvPr/>
        </p:nvSpPr>
        <p:spPr>
          <a:xfrm>
            <a:off x="2082251" y="303288"/>
            <a:ext cx="6645333" cy="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2800" b="1">
                <a:solidFill>
                  <a:srgbClr val="3E1E1F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pPr algn="ctr"/>
            <a:r>
              <a:rPr lang="lv-LV" sz="3200">
                <a:latin typeface="Segoe UI" panose="020B0502040204020203" pitchFamily="34" charset="0"/>
                <a:cs typeface="Segoe UI" panose="020B0502040204020203" pitchFamily="34" charset="0"/>
              </a:rPr>
              <a:t>Investīciju atbalsts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94E64-6E25-8391-18C4-BC36DE066A29}"/>
              </a:ext>
            </a:extLst>
          </p:cNvPr>
          <p:cNvSpPr/>
          <p:nvPr/>
        </p:nvSpPr>
        <p:spPr>
          <a:xfrm>
            <a:off x="197943" y="1378883"/>
            <a:ext cx="4123855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Ieguldījumi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432A9-AB4A-004D-CC6C-71E9B242434E}"/>
              </a:ext>
            </a:extLst>
          </p:cNvPr>
          <p:cNvSpPr/>
          <p:nvPr/>
        </p:nvSpPr>
        <p:spPr>
          <a:xfrm>
            <a:off x="197943" y="2150691"/>
            <a:ext cx="4123855" cy="4545903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Atbalsts ieguldījumiem lauku saimniecībās konkurētspējai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81,87 milj.EUR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1 370 projekti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mazām un vidējām saimniecībām konkurētspējas uzlabošanai – tehnikas iegādei un būvniecībai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lv-LV" b="1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Atbalsts ieguldījumiem lauksaimniecības dzīvnieku labturības uzlabošanai un biodrošības pasākumu īstenošanai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15,2 milj. 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332 projekti</a:t>
            </a:r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E95E5-8B7F-88D0-2ABB-44BB195E0A02}"/>
              </a:ext>
            </a:extLst>
          </p:cNvPr>
          <p:cNvSpPr/>
          <p:nvPr/>
        </p:nvSpPr>
        <p:spPr>
          <a:xfrm>
            <a:off x="4572001" y="1373227"/>
            <a:ext cx="4472412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Zaļie ieguldījumi</a:t>
            </a:r>
          </a:p>
        </p:txBody>
      </p:sp>
      <p:pic>
        <p:nvPicPr>
          <p:cNvPr id="15" name="Graphic 14" descr="Open hand with plant with solid fill">
            <a:extLst>
              <a:ext uri="{FF2B5EF4-FFF2-40B4-BE49-F238E27FC236}">
                <a16:creationId xmlns:a16="http://schemas.microsoft.com/office/drawing/2014/main" id="{07DDF402-795B-F6BB-A675-FE423DD727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0" y="1402216"/>
            <a:ext cx="748475" cy="748475"/>
          </a:xfrm>
          <a:prstGeom prst="rect">
            <a:avLst/>
          </a:prstGeom>
        </p:spPr>
      </p:pic>
      <p:pic>
        <p:nvPicPr>
          <p:cNvPr id="19" name="Graphic 18" descr="Farmer male with solid fill">
            <a:extLst>
              <a:ext uri="{FF2B5EF4-FFF2-40B4-BE49-F238E27FC236}">
                <a16:creationId xmlns:a16="http://schemas.microsoft.com/office/drawing/2014/main" id="{74D95B9D-5BC1-17F9-02B9-8BD3EC7DFC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3745" y="1402216"/>
            <a:ext cx="748475" cy="7484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375163A-3978-C2EA-B02A-E3A5941CBE09}"/>
              </a:ext>
            </a:extLst>
          </p:cNvPr>
          <p:cNvSpPr/>
          <p:nvPr/>
        </p:nvSpPr>
        <p:spPr>
          <a:xfrm>
            <a:off x="4572000" y="2141283"/>
            <a:ext cx="4472412" cy="4659778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 dirty="0">
                <a:solidFill>
                  <a:srgbClr val="3E1E1F"/>
                </a:solidFill>
                <a:latin typeface="Segoe UI"/>
                <a:ea typeface="Verdana"/>
                <a:cs typeface="Segoe UI"/>
              </a:rPr>
              <a:t>Atbalsts ieguldījumiem SEG un amonjaka emisijas samazinošajiem pasākumiem</a:t>
            </a:r>
            <a:r>
              <a:rPr lang="lv-LV" b="1" dirty="0">
                <a:solidFill>
                  <a:srgbClr val="3E1E1F"/>
                </a:solidFill>
                <a:latin typeface="Segoe UI"/>
                <a:ea typeface="Verdana"/>
                <a:cs typeface="Segoe UI"/>
              </a:rPr>
              <a:t> </a:t>
            </a:r>
            <a:endParaRPr lang="lv-LV" sz="1800" b="1" dirty="0">
              <a:solidFill>
                <a:srgbClr val="3E1E1F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34,6 milj.EUR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594 projekti </a:t>
            </a:r>
            <a:endParaRPr lang="lv-LV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b="1" dirty="0">
                <a:solidFill>
                  <a:schemeClr val="tx1"/>
                </a:solidFill>
                <a:latin typeface="Segoe UI"/>
                <a:cs typeface="Segoe UI"/>
              </a:rPr>
              <a:t>Precīzās tehnoloģ</a:t>
            </a: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ijas, bezapvērse (tiešā sēja), </a:t>
            </a:r>
            <a:r>
              <a:rPr lang="lv-LV" b="1" dirty="0">
                <a:solidFill>
                  <a:schemeClr val="tx1"/>
                </a:solidFill>
                <a:latin typeface="Segoe UI"/>
                <a:cs typeface="Segoe UI"/>
              </a:rPr>
              <a:t>kūtsmēslu apsaimniekošana </a:t>
            </a: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– krātuvju uzlabošana, tiešā iestrāde, klimata pārmaiņu pielāgošanās pasākumi dārzkopībā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lv-LV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 dirty="0">
                <a:solidFill>
                  <a:srgbClr val="3E1E1F"/>
                </a:solidFill>
                <a:latin typeface="Segoe UI"/>
                <a:ea typeface="Verdana"/>
                <a:cs typeface="Segoe UI"/>
              </a:rPr>
              <a:t>Atbalsts ieguldījumiem AER izmantošanai vai energoefektivitātes palielināšanai</a:t>
            </a:r>
            <a:r>
              <a:rPr lang="lv-LV" b="1" dirty="0">
                <a:solidFill>
                  <a:srgbClr val="3E1E1F"/>
                </a:solidFill>
                <a:latin typeface="Segoe UI"/>
                <a:ea typeface="Verdana"/>
                <a:cs typeface="Segoe UI"/>
              </a:rPr>
              <a:t> </a:t>
            </a:r>
            <a:endParaRPr lang="lv-LV" sz="1800" b="1" dirty="0">
              <a:solidFill>
                <a:srgbClr val="3E1E1F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19,5 milj. 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  <a:latin typeface="Segoe UI"/>
                <a:cs typeface="Segoe UI"/>
              </a:rPr>
              <a:t>78</a:t>
            </a:r>
            <a:r>
              <a:rPr lang="lv-LV" sz="1800" dirty="0">
                <a:solidFill>
                  <a:schemeClr val="tx1"/>
                </a:solidFill>
                <a:latin typeface="Segoe UI"/>
                <a:cs typeface="Segoe UI"/>
              </a:rPr>
              <a:t> projekti, 11 MW</a:t>
            </a:r>
            <a:endParaRPr lang="lv-LV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2783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394C8-9F3A-4D80-9A7F-5DBE98AED7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2320" y="6476163"/>
            <a:ext cx="357188" cy="292894"/>
          </a:xfrm>
        </p:spPr>
        <p:txBody>
          <a:bodyPr/>
          <a:lstStyle/>
          <a:p>
            <a:pPr>
              <a:defRPr/>
            </a:pPr>
            <a:fld id="{3F145C17-0790-4DE9-9FFF-FF94760C83AB}" type="slidenum">
              <a:rPr lang="en-US" altLang="en-US" sz="675"/>
              <a:pPr>
                <a:defRPr/>
              </a:pPr>
              <a:t>14</a:t>
            </a:fld>
            <a:endParaRPr lang="en-US" altLang="en-US" sz="675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3B6788C-6561-4A65-9C15-0A16DDBF924F}"/>
              </a:ext>
            </a:extLst>
          </p:cNvPr>
          <p:cNvSpPr txBox="1">
            <a:spLocks/>
          </p:cNvSpPr>
          <p:nvPr/>
        </p:nvSpPr>
        <p:spPr>
          <a:xfrm>
            <a:off x="2082251" y="303288"/>
            <a:ext cx="6645333" cy="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2800" b="1">
                <a:solidFill>
                  <a:srgbClr val="3E1E1F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pPr algn="ctr"/>
            <a:r>
              <a:rPr lang="lv-LV" sz="3200">
                <a:latin typeface="Segoe UI" panose="020B0502040204020203" pitchFamily="34" charset="0"/>
                <a:cs typeface="Segoe UI" panose="020B0502040204020203" pitchFamily="34" charset="0"/>
              </a:rPr>
              <a:t>Atbalsts mežsaimniecībai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C03513-EB35-8625-BC39-E88FF1C7D902}"/>
              </a:ext>
            </a:extLst>
          </p:cNvPr>
          <p:cNvSpPr/>
          <p:nvPr/>
        </p:nvSpPr>
        <p:spPr>
          <a:xfrm>
            <a:off x="244443" y="1339914"/>
            <a:ext cx="4608213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Ieguldījumi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827D2-5B69-6695-380E-F380D1232A7D}"/>
              </a:ext>
            </a:extLst>
          </p:cNvPr>
          <p:cNvSpPr/>
          <p:nvPr/>
        </p:nvSpPr>
        <p:spPr>
          <a:xfrm>
            <a:off x="5187637" y="1355375"/>
            <a:ext cx="3773784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Kompensācija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E0340F-E089-8DCB-2DC8-87C6CAF4EA22}"/>
              </a:ext>
            </a:extLst>
          </p:cNvPr>
          <p:cNvSpPr/>
          <p:nvPr/>
        </p:nvSpPr>
        <p:spPr>
          <a:xfrm>
            <a:off x="5187637" y="2111063"/>
            <a:ext cx="3781871" cy="4232492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Kompensācijas maksājums </a:t>
            </a:r>
            <a:r>
              <a:rPr lang="lv-LV" sz="1800" b="1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Natura</a:t>
            </a:r>
            <a:r>
              <a:rPr lang="lv-LV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2000 teritorijā par mežsaimnieciskās darbības ierobežojumiem </a:t>
            </a:r>
            <a:r>
              <a:rPr lang="lv-LV" sz="1400" i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(līdz 2025.g. no iepriekšējā plānošanas perioda atbalsta)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32,9 milj. EUR</a:t>
            </a:r>
          </a:p>
          <a:p>
            <a:pPr lvl="1"/>
            <a:endParaRPr lang="lv-LV" b="1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Atbalsts meža ekosistēmu noturības un ekoloģiskās vērtības  uzturēšanai</a:t>
            </a:r>
            <a:endParaRPr lang="lv-LV" sz="1800" b="1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6,3 milj. 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Daudzgadu atbalsts agrotehniskai kopšanai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8AC59-1295-B2A2-ECE8-618F457162E6}"/>
              </a:ext>
            </a:extLst>
          </p:cNvPr>
          <p:cNvSpPr/>
          <p:nvPr/>
        </p:nvSpPr>
        <p:spPr>
          <a:xfrm>
            <a:off x="244444" y="2111063"/>
            <a:ext cx="4608212" cy="4657994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>
                <a:solidFill>
                  <a:srgbClr val="000000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Ieguldījumi meža ieaudzēšanai, nomaiņai, atjaunošanai un retināšanai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47 milj. 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 "/>
                <a:cs typeface="Calibri"/>
              </a:rPr>
              <a:t>90 819 ha </a:t>
            </a:r>
            <a:r>
              <a:rPr lang="lv-LV">
                <a:solidFill>
                  <a:schemeClr val="tx1"/>
                </a:solidFill>
                <a:latin typeface="Segoe UI "/>
                <a:cs typeface="Segoe UI"/>
              </a:rPr>
              <a:t>(jaunaudžu retināšana </a:t>
            </a:r>
            <a:r>
              <a:rPr lang="lv-LV">
                <a:solidFill>
                  <a:schemeClr val="tx1"/>
                </a:solidFill>
                <a:latin typeface="Segoe UI "/>
                <a:cs typeface="Calibri"/>
              </a:rPr>
              <a:t>80 538 ha, meža ieaudzēšana 10 281 ha)</a:t>
            </a:r>
            <a:endParaRPr lang="lv-LV">
              <a:solidFill>
                <a:schemeClr val="tx1"/>
              </a:solidFill>
              <a:latin typeface="Segoe UI 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meža ierīkošana, jaunaudžu retināšana, neproduktīvu mežaudžu nomaiņa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lv-LV" b="1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b="1">
                <a:solidFill>
                  <a:schemeClr val="tx1"/>
                </a:solidFill>
                <a:latin typeface="Segoe UI"/>
                <a:cs typeface="Segoe UI"/>
              </a:rPr>
              <a:t>Atbalsts meža bojājumu profilaksei un atjaunošanai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1 milj. 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v-LV" sz="1800">
                <a:solidFill>
                  <a:schemeClr val="tx1"/>
                </a:solidFill>
                <a:latin typeface="Segoe UI"/>
                <a:cs typeface="Segoe UI"/>
              </a:rPr>
              <a:t>meža ugunsgrēku, kaitēkļu un slimību monitoringa iekārtu un sakaru aprīkojuma ierīkošana un uzlabošana</a:t>
            </a: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lv-LV"/>
          </a:p>
        </p:txBody>
      </p:sp>
      <p:pic>
        <p:nvPicPr>
          <p:cNvPr id="3" name="Graphic 2" descr="Forest scene outline">
            <a:extLst>
              <a:ext uri="{FF2B5EF4-FFF2-40B4-BE49-F238E27FC236}">
                <a16:creationId xmlns:a16="http://schemas.microsoft.com/office/drawing/2014/main" id="{CDD24DF0-93F1-3153-11F6-7FEDF8F3F1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3086" y="1386785"/>
            <a:ext cx="805759" cy="805759"/>
          </a:xfrm>
          <a:prstGeom prst="rect">
            <a:avLst/>
          </a:prstGeom>
        </p:spPr>
      </p:pic>
      <p:pic>
        <p:nvPicPr>
          <p:cNvPr id="4" name="Graphic 3" descr="Forest scene outline">
            <a:extLst>
              <a:ext uri="{FF2B5EF4-FFF2-40B4-BE49-F238E27FC236}">
                <a16:creationId xmlns:a16="http://schemas.microsoft.com/office/drawing/2014/main" id="{A0DE069F-D5A6-F1E4-0639-3F615D5FFF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87637" y="1427525"/>
            <a:ext cx="724278" cy="7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394C8-9F3A-4D80-9A7F-5DBE98AED7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2320" y="6476163"/>
            <a:ext cx="357188" cy="292894"/>
          </a:xfrm>
        </p:spPr>
        <p:txBody>
          <a:bodyPr/>
          <a:lstStyle/>
          <a:p>
            <a:pPr>
              <a:defRPr/>
            </a:pPr>
            <a:fld id="{3F145C17-0790-4DE9-9FFF-FF94760C83AB}" type="slidenum">
              <a:rPr lang="en-US" altLang="en-US" sz="675"/>
              <a:pPr>
                <a:defRPr/>
              </a:pPr>
              <a:t>15</a:t>
            </a:fld>
            <a:endParaRPr lang="en-US" altLang="en-US" sz="675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3B6788C-6561-4A65-9C15-0A16DDBF924F}"/>
              </a:ext>
            </a:extLst>
          </p:cNvPr>
          <p:cNvSpPr txBox="1">
            <a:spLocks/>
          </p:cNvSpPr>
          <p:nvPr/>
        </p:nvSpPr>
        <p:spPr>
          <a:xfrm>
            <a:off x="2118421" y="162954"/>
            <a:ext cx="6645333" cy="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2800" b="1">
                <a:solidFill>
                  <a:srgbClr val="3E1E1F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pPr algn="ctr"/>
            <a:r>
              <a:rPr lang="lv-LV" sz="3200">
                <a:latin typeface="Segoe UI" panose="020B0502040204020203" pitchFamily="34" charset="0"/>
                <a:cs typeface="Segoe UI" panose="020B0502040204020203" pitchFamily="34" charset="0"/>
              </a:rPr>
              <a:t>Zināšanu pārnese un inovācijas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C03513-EB35-8625-BC39-E88FF1C7D902}"/>
              </a:ext>
            </a:extLst>
          </p:cNvPr>
          <p:cNvSpPr/>
          <p:nvPr/>
        </p:nvSpPr>
        <p:spPr>
          <a:xfrm>
            <a:off x="244443" y="1382912"/>
            <a:ext cx="5022880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/>
              <a:t>Zināšanu pārnese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827D2-5B69-6695-380E-F380D1232A7D}"/>
              </a:ext>
            </a:extLst>
          </p:cNvPr>
          <p:cNvSpPr/>
          <p:nvPr/>
        </p:nvSpPr>
        <p:spPr>
          <a:xfrm>
            <a:off x="5513560" y="1439499"/>
            <a:ext cx="3385996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Inovācijas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E0340F-E089-8DCB-2DC8-87C6CAF4EA22}"/>
              </a:ext>
            </a:extLst>
          </p:cNvPr>
          <p:cNvSpPr/>
          <p:nvPr/>
        </p:nvSpPr>
        <p:spPr>
          <a:xfrm>
            <a:off x="5513560" y="2322220"/>
            <a:ext cx="3385996" cy="3982644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17,5 milj. EUR – 95 projekti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Radīti 95 jauni risinājumi, metodes, tehnoloģijas, produkti lauksaimniecībā, mežsaimniecībā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inovācijas darba grupa – vismaz 3 partneri – lauksaimnieki, mežsaimnieki, pārstrādes uzņēmumi, konsultanti, zinātnieki</a:t>
            </a:r>
          </a:p>
        </p:txBody>
      </p:sp>
      <p:pic>
        <p:nvPicPr>
          <p:cNvPr id="24" name="Graphic 23" descr="Lightbulb and gear with solid fill">
            <a:extLst>
              <a:ext uri="{FF2B5EF4-FFF2-40B4-BE49-F238E27FC236}">
                <a16:creationId xmlns:a16="http://schemas.microsoft.com/office/drawing/2014/main" id="{689EB45E-DF17-ADB6-D98A-C8BADEE0CC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5823" y="1496080"/>
            <a:ext cx="611110" cy="611110"/>
          </a:xfrm>
          <a:prstGeom prst="rect">
            <a:avLst/>
          </a:prstGeom>
        </p:spPr>
      </p:pic>
      <p:pic>
        <p:nvPicPr>
          <p:cNvPr id="26" name="Graphic 25" descr="Classroom with solid fill">
            <a:extLst>
              <a:ext uri="{FF2B5EF4-FFF2-40B4-BE49-F238E27FC236}">
                <a16:creationId xmlns:a16="http://schemas.microsoft.com/office/drawing/2014/main" id="{4F839BFD-0C77-B4D3-C4DA-A4939FB870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4032" y="1439497"/>
            <a:ext cx="724279" cy="7242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2F8AC59-1295-B2A2-ECE8-618F457162E6}"/>
              </a:ext>
            </a:extLst>
          </p:cNvPr>
          <p:cNvSpPr/>
          <p:nvPr/>
        </p:nvSpPr>
        <p:spPr>
          <a:xfrm>
            <a:off x="244443" y="2163775"/>
            <a:ext cx="5022881" cy="460528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lv-LV" b="1">
                <a:solidFill>
                  <a:schemeClr val="tx1"/>
                </a:solidFill>
                <a:latin typeface="Segoe UI"/>
                <a:cs typeface="Segoe UI"/>
              </a:rPr>
              <a:t>Profesionālo zināšanu un prasmju pilnveide</a:t>
            </a:r>
            <a:r>
              <a:rPr lang="en-US" b="1">
                <a:solidFill>
                  <a:schemeClr val="tx1"/>
                </a:solidFill>
                <a:latin typeface="Segoe UI"/>
                <a:cs typeface="Segoe UI"/>
              </a:rPr>
              <a:t>​</a:t>
            </a:r>
          </a:p>
          <a:p>
            <a:pPr marL="742950" lvl="1" indent="-285750">
              <a:buFont typeface="Arial"/>
              <a:buChar char="•"/>
            </a:pP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8,3 milj. EUR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Mācības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, tostarp vides un klimata jomā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(t.sk. 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p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raktiskās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nodarbības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/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apmeklējumi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grupās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Konsultantu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apmācības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Informatīvie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pasākumi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</a:p>
          <a:p>
            <a:pPr lvl="1"/>
            <a:endParaRPr lang="en-US" sz="1600">
              <a:solidFill>
                <a:schemeClr val="tx1"/>
              </a:solidFill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lv-LV" b="1">
                <a:solidFill>
                  <a:schemeClr val="tx1"/>
                </a:solidFill>
                <a:latin typeface="Segoe UI"/>
                <a:cs typeface="Segoe UI"/>
              </a:rPr>
              <a:t>Konsultācijas</a:t>
            </a:r>
            <a:r>
              <a:rPr lang="en-US" b="1">
                <a:solidFill>
                  <a:schemeClr val="tx1"/>
                </a:solidFill>
                <a:latin typeface="Segoe UI"/>
                <a:cs typeface="Segoe UI"/>
              </a:rPr>
              <a:t>​</a:t>
            </a:r>
          </a:p>
          <a:p>
            <a:pPr marL="742950" lvl="1" indent="-285750">
              <a:buFont typeface="Arial"/>
              <a:buChar char="•"/>
            </a:pP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9,2 milj. EUR 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Vienreizējas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konsultācijas</a:t>
            </a:r>
            <a:r>
              <a:rPr lang="lv-LV" sz="1600">
                <a:solidFill>
                  <a:schemeClr val="tx1"/>
                </a:solidFill>
                <a:latin typeface="Segoe UI"/>
                <a:cs typeface="Segoe UI"/>
              </a:rPr>
              <a:t> par normatīvo aktu prasībām, nosacījumiem, vides/ekonomiskiem jautājumiem</a:t>
            </a:r>
            <a:endParaRPr lang="en-US" sz="1600">
              <a:solidFill>
                <a:schemeClr val="tx1"/>
              </a:solidFill>
              <a:latin typeface="Segoe UI"/>
              <a:cs typeface="Segoe U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Daudzgadu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komsultācijas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-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inkubācija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(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ilgtermiņa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sadarbības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Segoe UI"/>
                <a:cs typeface="Segoe UI"/>
              </a:rPr>
              <a:t>līgumi</a:t>
            </a:r>
            <a:r>
              <a:rPr lang="en-US" sz="1600">
                <a:solidFill>
                  <a:schemeClr val="tx1"/>
                </a:solidFill>
                <a:latin typeface="Segoe UI"/>
                <a:cs typeface="Segoe UI"/>
              </a:rPr>
              <a:t>)</a:t>
            </a:r>
          </a:p>
          <a:p>
            <a:pPr lvl="1"/>
            <a:endParaRPr lang="en-US" sz="1600">
              <a:solidFill>
                <a:schemeClr val="tx1"/>
              </a:solidFill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solidFill>
                  <a:schemeClr val="tx1"/>
                </a:solidFill>
                <a:latin typeface="Segoe UI"/>
                <a:cs typeface="Segoe UI"/>
              </a:rPr>
              <a:t>Demonstrējumi</a:t>
            </a:r>
            <a:r>
              <a:rPr lang="lv-LV">
                <a:solidFill>
                  <a:schemeClr val="tx1"/>
                </a:solidFill>
                <a:latin typeface="Segoe UI"/>
                <a:cs typeface="Segoe UI"/>
              </a:rPr>
              <a:t> – labās prakses piemēri (1,5 milj. EUR)</a:t>
            </a:r>
            <a:endParaRPr lang="en-US">
              <a:solidFill>
                <a:schemeClr val="tx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4237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F843-B771-D4B9-472F-43F3BE31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26678"/>
            <a:ext cx="6096000" cy="10366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/>
          <a:p>
            <a:pPr algn="ctr" defTabSz="457200"/>
            <a:r>
              <a:rPr lang="lv-LV" sz="320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Ilgtspējīga pārtikas patēriņa veicināšana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67B85-AA9F-A060-757A-8F4DFFB5C820}"/>
              </a:ext>
            </a:extLst>
          </p:cNvPr>
          <p:cNvSpPr/>
          <p:nvPr/>
        </p:nvSpPr>
        <p:spPr>
          <a:xfrm>
            <a:off x="108643" y="1445132"/>
            <a:ext cx="3811508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KLP SP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5FEA3D-07DC-C9FB-1AF3-F674BD89C392}"/>
              </a:ext>
            </a:extLst>
          </p:cNvPr>
          <p:cNvSpPr/>
          <p:nvPr/>
        </p:nvSpPr>
        <p:spPr>
          <a:xfrm>
            <a:off x="108642" y="2251222"/>
            <a:ext cx="3811508" cy="4493610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Sadarbība pārtikas īso piegāžu ķēžu darbības veicināšanai un piedāvājuma nodrošināšanai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 milj. EUR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sadarbībai kopīga piedāvājuma nodrošinājumam izglītības iestādēm un citām publiskām iestādēm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Pārtikas kvalitātes shēmas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12,1 milj. EUR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par shēmās ietverto produktu ražošanu, t.sk. bioloģisko</a:t>
            </a:r>
          </a:p>
        </p:txBody>
      </p:sp>
      <p:pic>
        <p:nvPicPr>
          <p:cNvPr id="8" name="Graphic 7" descr="Fruit bowl">
            <a:extLst>
              <a:ext uri="{FF2B5EF4-FFF2-40B4-BE49-F238E27FC236}">
                <a16:creationId xmlns:a16="http://schemas.microsoft.com/office/drawing/2014/main" id="{6B13A47D-3EBB-B890-0F84-040A396A11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8764" y="1463240"/>
            <a:ext cx="706170" cy="7061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8B73A4-8256-EB98-8CCC-942F3B0A83DE}"/>
              </a:ext>
            </a:extLst>
          </p:cNvPr>
          <p:cNvSpPr/>
          <p:nvPr/>
        </p:nvSpPr>
        <p:spPr>
          <a:xfrm>
            <a:off x="4571999" y="1463240"/>
            <a:ext cx="4209861" cy="724278"/>
          </a:xfrm>
          <a:prstGeom prst="rect">
            <a:avLst/>
          </a:prstGeom>
          <a:solidFill>
            <a:srgbClr val="3E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/>
              <a:t>Ārpus KLP SP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2C8A58-B1F0-F070-C580-AF2187BE2C44}"/>
              </a:ext>
            </a:extLst>
          </p:cNvPr>
          <p:cNvSpPr/>
          <p:nvPr/>
        </p:nvSpPr>
        <p:spPr>
          <a:xfrm>
            <a:off x="4572000" y="2287438"/>
            <a:ext cx="4209860" cy="332571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Vietēji saražotās produkcijas veicināšana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Patērētāja informēšana, uzturvērtības marķējumi;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i="0" u="none" strike="noStrike" baseline="0" dirty="0">
                <a:solidFill>
                  <a:srgbClr val="000000"/>
                </a:solidFill>
                <a:latin typeface="Segoe UI "/>
              </a:rPr>
              <a:t>Pārtikas zudumu un izšķērdēšanas mazināšana</a:t>
            </a:r>
            <a:endParaRPr lang="lv-LV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7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1973493" y="381441"/>
            <a:ext cx="5684278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 dirty="0"/>
              <a:t>Ko plānojam sasniegt ar KLP SP?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C50A80-F79A-A4C4-83CC-532F17917631}"/>
              </a:ext>
            </a:extLst>
          </p:cNvPr>
          <p:cNvSpPr/>
          <p:nvPr/>
        </p:nvSpPr>
        <p:spPr>
          <a:xfrm>
            <a:off x="145386" y="1392214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tx1"/>
                </a:solidFill>
                <a:latin typeface="Segoe UI "/>
              </a:rPr>
              <a:t>45 000</a:t>
            </a:r>
          </a:p>
          <a:p>
            <a:pPr algn="ctr"/>
            <a:r>
              <a:rPr lang="lv-LV" b="1">
                <a:solidFill>
                  <a:schemeClr val="tx1"/>
                </a:solidFill>
                <a:latin typeface="Segoe UI "/>
              </a:rPr>
              <a:t>lauksaimnieku</a:t>
            </a:r>
            <a:r>
              <a:rPr lang="lv-LV">
                <a:solidFill>
                  <a:schemeClr val="tx1"/>
                </a:solidFill>
                <a:latin typeface="Segoe UI "/>
              </a:rPr>
              <a:t> stabils pamatienākumu atbalsts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7FD20-9E6F-AEF2-DF29-537E2A055DE5}"/>
              </a:ext>
            </a:extLst>
          </p:cNvPr>
          <p:cNvSpPr/>
          <p:nvPr/>
        </p:nvSpPr>
        <p:spPr>
          <a:xfrm>
            <a:off x="145386" y="2981683"/>
            <a:ext cx="2090820" cy="1250887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tx1"/>
                </a:solidFill>
                <a:latin typeface="Segoe UI "/>
              </a:rPr>
              <a:t>15 000 mazo lauksaimnieku</a:t>
            </a:r>
            <a:r>
              <a:rPr lang="lv-LV">
                <a:solidFill>
                  <a:schemeClr val="tx1"/>
                </a:solidFill>
                <a:latin typeface="Segoe UI "/>
              </a:rPr>
              <a:t> vienkāršota atbalsta shēma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BE933-F15B-669E-4A7E-CC04C29897FE}"/>
              </a:ext>
            </a:extLst>
          </p:cNvPr>
          <p:cNvSpPr/>
          <p:nvPr/>
        </p:nvSpPr>
        <p:spPr>
          <a:xfrm>
            <a:off x="4540530" y="2981683"/>
            <a:ext cx="2090820" cy="2117782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88,81% no LIZ jeb 1,74 </a:t>
            </a:r>
            <a:r>
              <a:rPr lang="lv-LV" b="1" dirty="0" err="1">
                <a:solidFill>
                  <a:schemeClr val="tx1"/>
                </a:solidFill>
                <a:latin typeface="Segoe UI "/>
              </a:rPr>
              <a:t>milj.ha</a:t>
            </a:r>
            <a:r>
              <a:rPr lang="lv-LV" b="1" dirty="0">
                <a:solidFill>
                  <a:schemeClr val="tx1"/>
                </a:solidFill>
                <a:latin typeface="Segoe UI "/>
              </a:rPr>
              <a:t> 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nodrošināti laba lauksaimniecības un vides stāvokļa standarti, izpildot pamatnosacījumus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B2CE1-E6BC-F1B2-E283-0CFAC6B8FDC4}"/>
              </a:ext>
            </a:extLst>
          </p:cNvPr>
          <p:cNvSpPr/>
          <p:nvPr/>
        </p:nvSpPr>
        <p:spPr>
          <a:xfrm>
            <a:off x="145386" y="4409698"/>
            <a:ext cx="2090820" cy="1938950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Mazākiem lauksaimniekiem (&lt;30 ha) 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par </a:t>
            </a:r>
            <a:r>
              <a:rPr lang="lv-LV" b="1" dirty="0">
                <a:solidFill>
                  <a:schemeClr val="tx1"/>
                </a:solidFill>
                <a:latin typeface="Segoe UI "/>
              </a:rPr>
              <a:t>6,3%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 augstāks maksājumu īpatsvars par ha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B03A5-4C77-1546-71FD-1516F1AE1C97}"/>
              </a:ext>
            </a:extLst>
          </p:cNvPr>
          <p:cNvSpPr/>
          <p:nvPr/>
        </p:nvSpPr>
        <p:spPr>
          <a:xfrm>
            <a:off x="2342958" y="2981683"/>
            <a:ext cx="2090820" cy="2262637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tx1"/>
                </a:solidFill>
                <a:latin typeface="Segoe UI "/>
              </a:rPr>
              <a:t>27 700 saimniecību </a:t>
            </a:r>
            <a:r>
              <a:rPr lang="lv-LV">
                <a:solidFill>
                  <a:schemeClr val="tx1"/>
                </a:solidFill>
                <a:latin typeface="Segoe UI "/>
              </a:rPr>
              <a:t>apgabalos ar specifiskām vajadzībām par </a:t>
            </a:r>
            <a:r>
              <a:rPr lang="lv-LV" b="1">
                <a:solidFill>
                  <a:schemeClr val="tx1"/>
                </a:solidFill>
                <a:latin typeface="Segoe UI "/>
              </a:rPr>
              <a:t>4,3% </a:t>
            </a:r>
            <a:r>
              <a:rPr lang="lv-LV">
                <a:solidFill>
                  <a:schemeClr val="tx1"/>
                </a:solidFill>
                <a:latin typeface="Segoe UI "/>
              </a:rPr>
              <a:t>augstāks maksājumu īpatsvars par 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36D852-4012-D85C-33D3-04E385F8944C}"/>
              </a:ext>
            </a:extLst>
          </p:cNvPr>
          <p:cNvSpPr/>
          <p:nvPr/>
        </p:nvSpPr>
        <p:spPr>
          <a:xfrm>
            <a:off x="2342958" y="1392215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15 400 lauksaimnieku 14 dažādos sektoros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 saistītais ienākumu atbalsts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4B05A9-D3C3-E00D-7DAA-AD35944F50C5}"/>
              </a:ext>
            </a:extLst>
          </p:cNvPr>
          <p:cNvSpPr/>
          <p:nvPr/>
        </p:nvSpPr>
        <p:spPr>
          <a:xfrm>
            <a:off x="4572000" y="1386075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>
                <a:solidFill>
                  <a:schemeClr val="tx1"/>
                </a:solidFill>
                <a:latin typeface="Segoe UI "/>
              </a:rPr>
              <a:t>Vairāk kā </a:t>
            </a:r>
            <a:r>
              <a:rPr lang="lv-LV" b="1">
                <a:solidFill>
                  <a:schemeClr val="tx1"/>
                </a:solidFill>
                <a:latin typeface="Segoe UI "/>
              </a:rPr>
              <a:t>2 000 atbalstīti gados jaunie lauksaimnieki</a:t>
            </a:r>
            <a:endParaRPr lang="lv-LV">
              <a:solidFill>
                <a:schemeClr val="tx1"/>
              </a:solidFill>
              <a:latin typeface="Segoe UI 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207A6-E31C-D1DD-1838-78453FFA61AC}"/>
              </a:ext>
            </a:extLst>
          </p:cNvPr>
          <p:cNvSpPr/>
          <p:nvPr/>
        </p:nvSpPr>
        <p:spPr>
          <a:xfrm>
            <a:off x="6801042" y="1368854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tx1"/>
                </a:solidFill>
                <a:latin typeface="Segoe UI "/>
              </a:rPr>
              <a:t>2 000 mazo lauksaimnieku </a:t>
            </a:r>
            <a:r>
              <a:rPr lang="lv-LV">
                <a:solidFill>
                  <a:schemeClr val="tx1"/>
                </a:solidFill>
                <a:latin typeface="Segoe UI "/>
              </a:rPr>
              <a:t>paaugstinājuši saimniecību konkurētspēju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82C64C-5CAB-A711-06CA-65838AAB0B77}"/>
              </a:ext>
            </a:extLst>
          </p:cNvPr>
          <p:cNvSpPr/>
          <p:nvPr/>
        </p:nvSpPr>
        <p:spPr>
          <a:xfrm>
            <a:off x="6801042" y="2949332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368 000 ha 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atbalstītā bioloģiskās lauksaimniecības platība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07CB6-3676-81C2-6E9F-DD30101CEB86}"/>
              </a:ext>
            </a:extLst>
          </p:cNvPr>
          <p:cNvSpPr/>
          <p:nvPr/>
        </p:nvSpPr>
        <p:spPr>
          <a:xfrm>
            <a:off x="2342958" y="5318163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23 000 apmācītu un konsultētu lauku uzņēmēju</a:t>
            </a:r>
            <a:endParaRPr lang="lv-LV" dirty="0">
              <a:solidFill>
                <a:schemeClr val="tx1"/>
              </a:solidFill>
              <a:latin typeface="Segoe UI 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2C7FBB-0759-CAD1-6517-6F4CC5BAF432}"/>
              </a:ext>
            </a:extLst>
          </p:cNvPr>
          <p:cNvSpPr/>
          <p:nvPr/>
        </p:nvSpPr>
        <p:spPr>
          <a:xfrm>
            <a:off x="4540530" y="5244320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Segoe UI "/>
              </a:rPr>
              <a:t>Lielāks atbalsta īpatsvars vides un klimata pasākumu ieviešanai</a:t>
            </a:r>
            <a:endParaRPr lang="lv-LV" dirty="0">
              <a:solidFill>
                <a:schemeClr val="tx1"/>
              </a:solidFill>
              <a:latin typeface="Segoe UI 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B4A6C-792D-AF4D-B19E-A0A2554546D9}"/>
              </a:ext>
            </a:extLst>
          </p:cNvPr>
          <p:cNvSpPr/>
          <p:nvPr/>
        </p:nvSpPr>
        <p:spPr>
          <a:xfrm>
            <a:off x="6803089" y="4575197"/>
            <a:ext cx="2090820" cy="1482921"/>
          </a:xfrm>
          <a:prstGeom prst="rect">
            <a:avLst/>
          </a:prstGeom>
          <a:solidFill>
            <a:srgbClr val="E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Segoe UI "/>
              </a:rPr>
              <a:t>Ieviestas tehnoloģijas </a:t>
            </a:r>
            <a:r>
              <a:rPr lang="lv-LV" b="1" dirty="0">
                <a:solidFill>
                  <a:schemeClr val="tx1"/>
                </a:solidFill>
                <a:latin typeface="Segoe UI "/>
              </a:rPr>
              <a:t>AER enerģijas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 </a:t>
            </a:r>
            <a:r>
              <a:rPr lang="lv-LV" b="1" dirty="0">
                <a:solidFill>
                  <a:schemeClr val="tx1"/>
                </a:solidFill>
                <a:latin typeface="Segoe UI "/>
              </a:rPr>
              <a:t>ražošanai  </a:t>
            </a:r>
            <a:r>
              <a:rPr lang="lv-LV" dirty="0">
                <a:solidFill>
                  <a:schemeClr val="tx1"/>
                </a:solidFill>
                <a:latin typeface="Segoe UI "/>
              </a:rPr>
              <a:t>(pašpatēriņam) </a:t>
            </a:r>
            <a:r>
              <a:rPr lang="lv-LV" b="1" dirty="0">
                <a:solidFill>
                  <a:schemeClr val="tx1"/>
                </a:solidFill>
                <a:latin typeface="Segoe UI "/>
              </a:rPr>
              <a:t>11 MW jaudā</a:t>
            </a:r>
          </a:p>
        </p:txBody>
      </p:sp>
    </p:spTree>
    <p:extLst>
      <p:ext uri="{BB962C8B-B14F-4D97-AF65-F5344CB8AC3E}">
        <p14:creationId xmlns:p14="http://schemas.microsoft.com/office/powerpoint/2010/main" val="252561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35B9E1-18D0-45ED-A622-E9766C9E2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71740"/>
              </p:ext>
            </p:extLst>
          </p:nvPr>
        </p:nvGraphicFramePr>
        <p:xfrm>
          <a:off x="369870" y="1145348"/>
          <a:ext cx="8471043" cy="537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900E4429-4D4D-4FA7-8676-5B6C10FF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908" y="98436"/>
            <a:ext cx="6801492" cy="1036638"/>
          </a:xfrm>
        </p:spPr>
        <p:txBody>
          <a:bodyPr>
            <a:normAutofit fontScale="90000"/>
          </a:bodyPr>
          <a:lstStyle/>
          <a:p>
            <a:r>
              <a:rPr lang="lv-LV" sz="2400" dirty="0"/>
              <a:t>Zemkopības ministrijas budžeta izdevumi</a:t>
            </a:r>
            <a:br>
              <a:rPr lang="lv-LV" sz="2400" dirty="0"/>
            </a:br>
            <a:r>
              <a:rPr lang="lv-LV" sz="2400" dirty="0"/>
              <a:t>uz 2024. gada valsts budžeta projektu</a:t>
            </a:r>
          </a:p>
        </p:txBody>
      </p:sp>
    </p:spTree>
    <p:extLst>
      <p:ext uri="{BB962C8B-B14F-4D97-AF65-F5344CB8AC3E}">
        <p14:creationId xmlns:p14="http://schemas.microsoft.com/office/powerpoint/2010/main" val="29378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D01CA0-F3E4-44A7-B0DA-36E2C97ED56B}"/>
              </a:ext>
            </a:extLst>
          </p:cNvPr>
          <p:cNvSpPr txBox="1">
            <a:spLocks/>
          </p:cNvSpPr>
          <p:nvPr/>
        </p:nvSpPr>
        <p:spPr>
          <a:xfrm>
            <a:off x="1874067" y="352248"/>
            <a:ext cx="6777465" cy="639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 dirty="0"/>
              <a:t>Latvijas Kopējās lauksaimniecības politikas stratēģiskais plāns 2023 – 2027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C737E-D3D7-3C77-4935-5CF29592B067}"/>
              </a:ext>
            </a:extLst>
          </p:cNvPr>
          <p:cNvSpPr txBox="1"/>
          <p:nvPr/>
        </p:nvSpPr>
        <p:spPr>
          <a:xfrm>
            <a:off x="430823" y="2027603"/>
            <a:ext cx="828235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Latvijas KLP stratēģiskais plāns 2023.-2027.gadam ir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vidēja termiņa politikas plānošanas dokuments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, kas nosaka atbalsta prioritātes un atbalsta instrumentus lauksaimniecības, kā arī lauku attīstības jomā. </a:t>
            </a:r>
          </a:p>
          <a:p>
            <a:pPr algn="just"/>
            <a:endParaRPr lang="lv-LV" sz="2000" dirty="0">
              <a:latin typeface="Segoe U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Tā mērķi:</a:t>
            </a:r>
          </a:p>
          <a:p>
            <a:pPr marL="257175" indent="-257175" algn="just">
              <a:spcBef>
                <a:spcPts val="225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turpināt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sniegt pietiekamu atbalstu lauksaimniekiem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, lai tie spētu nodrošināt iedzīvotājiem pieejamu mūsu valstī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ražotu pārtiku, kas ir droša, kvalitatīva un par pieejamu cenu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57175" indent="-257175" algn="just">
              <a:spcBef>
                <a:spcPts val="225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Latvijas lauksaimnieku un pārtikas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ražotāju konkurētspējas uzlabošana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, strādājot pie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efektīvas resursu izmantošanas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, ieguldījumiem bioloģiskās daudzveidības saglabāšanā un klimata pārmaiņu mazināšanā. </a:t>
            </a:r>
          </a:p>
          <a:p>
            <a:pPr marL="257175" indent="-257175" algn="just">
              <a:spcBef>
                <a:spcPts val="225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turpināt sekmēt </a:t>
            </a:r>
            <a:r>
              <a:rPr lang="lv-LV" sz="2000" b="1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saimnieciskās dzīves nodrošināšanu laukos </a:t>
            </a:r>
            <a:r>
              <a:rPr lang="lv-LV" sz="2000" dirty="0">
                <a:latin typeface="Segoe UI "/>
                <a:ea typeface="Calibri" panose="020F0502020204030204" pitchFamily="34" charset="0"/>
                <a:cs typeface="Times New Roman" panose="02020603050405020304" pitchFamily="18" charset="0"/>
              </a:rPr>
              <a:t>– infrastruktūras uzturēšanu, apdzīvotības saglabāšanu.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E1FC4-13ED-2A1D-D8B3-7448C778A34E}"/>
              </a:ext>
            </a:extLst>
          </p:cNvPr>
          <p:cNvSpPr txBox="1"/>
          <p:nvPr/>
        </p:nvSpPr>
        <p:spPr>
          <a:xfrm>
            <a:off x="2493328" y="1452558"/>
            <a:ext cx="5301465" cy="369332"/>
          </a:xfrm>
          <a:custGeom>
            <a:avLst/>
            <a:gdLst>
              <a:gd name="connsiteX0" fmla="*/ 0 w 5301465"/>
              <a:gd name="connsiteY0" fmla="*/ 0 h 369332"/>
              <a:gd name="connsiteX1" fmla="*/ 503639 w 5301465"/>
              <a:gd name="connsiteY1" fmla="*/ 0 h 369332"/>
              <a:gd name="connsiteX2" fmla="*/ 1219337 w 5301465"/>
              <a:gd name="connsiteY2" fmla="*/ 0 h 369332"/>
              <a:gd name="connsiteX3" fmla="*/ 1722976 w 5301465"/>
              <a:gd name="connsiteY3" fmla="*/ 0 h 369332"/>
              <a:gd name="connsiteX4" fmla="*/ 2385659 w 5301465"/>
              <a:gd name="connsiteY4" fmla="*/ 0 h 369332"/>
              <a:gd name="connsiteX5" fmla="*/ 3048342 w 5301465"/>
              <a:gd name="connsiteY5" fmla="*/ 0 h 369332"/>
              <a:gd name="connsiteX6" fmla="*/ 3658011 w 5301465"/>
              <a:gd name="connsiteY6" fmla="*/ 0 h 369332"/>
              <a:gd name="connsiteX7" fmla="*/ 4267679 w 5301465"/>
              <a:gd name="connsiteY7" fmla="*/ 0 h 369332"/>
              <a:gd name="connsiteX8" fmla="*/ 5301465 w 5301465"/>
              <a:gd name="connsiteY8" fmla="*/ 0 h 369332"/>
              <a:gd name="connsiteX9" fmla="*/ 5301465 w 5301465"/>
              <a:gd name="connsiteY9" fmla="*/ 369332 h 369332"/>
              <a:gd name="connsiteX10" fmla="*/ 4638782 w 5301465"/>
              <a:gd name="connsiteY10" fmla="*/ 369332 h 369332"/>
              <a:gd name="connsiteX11" fmla="*/ 3923084 w 5301465"/>
              <a:gd name="connsiteY11" fmla="*/ 369332 h 369332"/>
              <a:gd name="connsiteX12" fmla="*/ 3260401 w 5301465"/>
              <a:gd name="connsiteY12" fmla="*/ 369332 h 369332"/>
              <a:gd name="connsiteX13" fmla="*/ 2650733 w 5301465"/>
              <a:gd name="connsiteY13" fmla="*/ 369332 h 369332"/>
              <a:gd name="connsiteX14" fmla="*/ 1882020 w 5301465"/>
              <a:gd name="connsiteY14" fmla="*/ 369332 h 369332"/>
              <a:gd name="connsiteX15" fmla="*/ 1219337 w 5301465"/>
              <a:gd name="connsiteY15" fmla="*/ 369332 h 369332"/>
              <a:gd name="connsiteX16" fmla="*/ 0 w 5301465"/>
              <a:gd name="connsiteY16" fmla="*/ 369332 h 369332"/>
              <a:gd name="connsiteX17" fmla="*/ 0 w 5301465"/>
              <a:gd name="connsiteY1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01465" h="369332" extrusionOk="0">
                <a:moveTo>
                  <a:pt x="0" y="0"/>
                </a:moveTo>
                <a:cubicBezTo>
                  <a:pt x="146311" y="22979"/>
                  <a:pt x="252571" y="-9921"/>
                  <a:pt x="503639" y="0"/>
                </a:cubicBezTo>
                <a:cubicBezTo>
                  <a:pt x="754707" y="9921"/>
                  <a:pt x="932876" y="-5812"/>
                  <a:pt x="1219337" y="0"/>
                </a:cubicBezTo>
                <a:cubicBezTo>
                  <a:pt x="1505798" y="5812"/>
                  <a:pt x="1512055" y="3821"/>
                  <a:pt x="1722976" y="0"/>
                </a:cubicBezTo>
                <a:cubicBezTo>
                  <a:pt x="1933897" y="-3821"/>
                  <a:pt x="2200165" y="1949"/>
                  <a:pt x="2385659" y="0"/>
                </a:cubicBezTo>
                <a:cubicBezTo>
                  <a:pt x="2571153" y="-1949"/>
                  <a:pt x="2764305" y="-28490"/>
                  <a:pt x="3048342" y="0"/>
                </a:cubicBezTo>
                <a:cubicBezTo>
                  <a:pt x="3332379" y="28490"/>
                  <a:pt x="3386074" y="-16158"/>
                  <a:pt x="3658011" y="0"/>
                </a:cubicBezTo>
                <a:cubicBezTo>
                  <a:pt x="3929948" y="16158"/>
                  <a:pt x="4085943" y="6492"/>
                  <a:pt x="4267679" y="0"/>
                </a:cubicBezTo>
                <a:cubicBezTo>
                  <a:pt x="4449415" y="-6492"/>
                  <a:pt x="5072127" y="-8064"/>
                  <a:pt x="5301465" y="0"/>
                </a:cubicBezTo>
                <a:cubicBezTo>
                  <a:pt x="5292074" y="83172"/>
                  <a:pt x="5315375" y="288712"/>
                  <a:pt x="5301465" y="369332"/>
                </a:cubicBezTo>
                <a:cubicBezTo>
                  <a:pt x="5002987" y="397169"/>
                  <a:pt x="4938369" y="359066"/>
                  <a:pt x="4638782" y="369332"/>
                </a:cubicBezTo>
                <a:cubicBezTo>
                  <a:pt x="4339195" y="379598"/>
                  <a:pt x="4136781" y="398713"/>
                  <a:pt x="3923084" y="369332"/>
                </a:cubicBezTo>
                <a:cubicBezTo>
                  <a:pt x="3709387" y="339951"/>
                  <a:pt x="3589403" y="339875"/>
                  <a:pt x="3260401" y="369332"/>
                </a:cubicBezTo>
                <a:cubicBezTo>
                  <a:pt x="2931399" y="398789"/>
                  <a:pt x="2887871" y="354274"/>
                  <a:pt x="2650733" y="369332"/>
                </a:cubicBezTo>
                <a:cubicBezTo>
                  <a:pt x="2413595" y="384390"/>
                  <a:pt x="2084551" y="400576"/>
                  <a:pt x="1882020" y="369332"/>
                </a:cubicBezTo>
                <a:cubicBezTo>
                  <a:pt x="1679489" y="338088"/>
                  <a:pt x="1419308" y="371093"/>
                  <a:pt x="1219337" y="369332"/>
                </a:cubicBezTo>
                <a:cubicBezTo>
                  <a:pt x="1019366" y="367571"/>
                  <a:pt x="573793" y="375877"/>
                  <a:pt x="0" y="369332"/>
                </a:cubicBezTo>
                <a:cubicBezTo>
                  <a:pt x="-2677" y="246671"/>
                  <a:pt x="-15973" y="16150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7047338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Apstiprināts 11.11.2022., piemērojams no 01.01.2023.</a:t>
            </a:r>
          </a:p>
        </p:txBody>
      </p:sp>
    </p:spTree>
    <p:extLst>
      <p:ext uri="{BB962C8B-B14F-4D97-AF65-F5344CB8AC3E}">
        <p14:creationId xmlns:p14="http://schemas.microsoft.com/office/powerpoint/2010/main" val="156707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0F7F-C227-EDD6-33F7-166DDA64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26" y="184238"/>
            <a:ext cx="6096000" cy="10366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lv-LV" sz="27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Latvijas Kopējās lauksaimniecības politika 2023-2027</a:t>
            </a: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5AF37E35-00C2-C82D-6A13-4987B88C52F8}"/>
              </a:ext>
            </a:extLst>
          </p:cNvPr>
          <p:cNvSpPr/>
          <p:nvPr/>
        </p:nvSpPr>
        <p:spPr>
          <a:xfrm>
            <a:off x="2881106" y="3187308"/>
            <a:ext cx="991065" cy="879856"/>
          </a:xfrm>
          <a:prstGeom prst="flowChartPreparation">
            <a:avLst/>
          </a:prstGeom>
          <a:noFill/>
          <a:ln w="38100">
            <a:solidFill>
              <a:srgbClr val="FCE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EC8A8-3084-40A0-7E43-F71464297CCC}"/>
              </a:ext>
            </a:extLst>
          </p:cNvPr>
          <p:cNvSpPr txBox="1"/>
          <p:nvPr/>
        </p:nvSpPr>
        <p:spPr>
          <a:xfrm>
            <a:off x="115142" y="3139625"/>
            <a:ext cx="113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1,714 </a:t>
            </a:r>
            <a:r>
              <a:rPr lang="lv-LV" b="1" err="1"/>
              <a:t>mljrd.EUR</a:t>
            </a:r>
            <a:endParaRPr lang="lv-LV" b="1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6AFFF47-EA10-C4B8-C083-1A65C7A993AA}"/>
              </a:ext>
            </a:extLst>
          </p:cNvPr>
          <p:cNvSpPr/>
          <p:nvPr/>
        </p:nvSpPr>
        <p:spPr>
          <a:xfrm>
            <a:off x="1540727" y="3159433"/>
            <a:ext cx="1113380" cy="935605"/>
          </a:xfrm>
          <a:prstGeom prst="flowChartPreparation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0200FA2F-9478-1EDF-B7CD-AE6EE7205765}"/>
              </a:ext>
            </a:extLst>
          </p:cNvPr>
          <p:cNvSpPr/>
          <p:nvPr/>
        </p:nvSpPr>
        <p:spPr>
          <a:xfrm>
            <a:off x="115143" y="3077210"/>
            <a:ext cx="1192794" cy="1113577"/>
          </a:xfrm>
          <a:prstGeom prst="flowChartPreparation">
            <a:avLst/>
          </a:prstGeom>
          <a:noFill/>
          <a:ln w="38100">
            <a:solidFill>
              <a:srgbClr val="C2B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E42BC-0AFA-1849-C0DD-0EF6B18602DD}"/>
              </a:ext>
            </a:extLst>
          </p:cNvPr>
          <p:cNvSpPr txBox="1"/>
          <p:nvPr/>
        </p:nvSpPr>
        <p:spPr>
          <a:xfrm>
            <a:off x="2881106" y="3201015"/>
            <a:ext cx="10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10 milj.EUR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6EE2C-81D6-BC33-5E5C-944063385ED8}"/>
              </a:ext>
            </a:extLst>
          </p:cNvPr>
          <p:cNvSpPr txBox="1"/>
          <p:nvPr/>
        </p:nvSpPr>
        <p:spPr>
          <a:xfrm>
            <a:off x="1505041" y="3137805"/>
            <a:ext cx="11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0,954 </a:t>
            </a:r>
            <a:r>
              <a:rPr lang="lv-LV" b="1" err="1"/>
              <a:t>mljrd.EUR</a:t>
            </a:r>
            <a:endParaRPr lang="lv-LV" b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2AC6BE-CCA3-AECD-74CD-C4CB2E771EA4}"/>
              </a:ext>
            </a:extLst>
          </p:cNvPr>
          <p:cNvSpPr/>
          <p:nvPr/>
        </p:nvSpPr>
        <p:spPr>
          <a:xfrm>
            <a:off x="116198" y="4489064"/>
            <a:ext cx="1192794" cy="547733"/>
          </a:xfrm>
          <a:prstGeom prst="roundRect">
            <a:avLst/>
          </a:prstGeom>
          <a:solidFill>
            <a:srgbClr val="C3B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/>
              <a:t>Tiešie maksājumi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2A2251-FE61-46D7-B195-18E53FB3BE9E}"/>
              </a:ext>
            </a:extLst>
          </p:cNvPr>
          <p:cNvSpPr/>
          <p:nvPr/>
        </p:nvSpPr>
        <p:spPr>
          <a:xfrm>
            <a:off x="1453927" y="4476156"/>
            <a:ext cx="1192794" cy="5477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/>
              <a:t>Lauku attīstība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FDFB2B-53C2-30C2-20DB-BF0BC6C3BF30}"/>
              </a:ext>
            </a:extLst>
          </p:cNvPr>
          <p:cNvSpPr/>
          <p:nvPr/>
        </p:nvSpPr>
        <p:spPr>
          <a:xfrm>
            <a:off x="2791656" y="4469702"/>
            <a:ext cx="1192794" cy="560640"/>
          </a:xfrm>
          <a:prstGeom prst="round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/>
              <a:t>Kopējā tirgus organizāciju pasākumi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CB232D-CA72-44F8-E536-6CAFC7C55969}"/>
              </a:ext>
            </a:extLst>
          </p:cNvPr>
          <p:cNvSpPr/>
          <p:nvPr/>
        </p:nvSpPr>
        <p:spPr>
          <a:xfrm>
            <a:off x="599223" y="2033837"/>
            <a:ext cx="3272948" cy="443699"/>
          </a:xfrm>
          <a:prstGeom prst="roundRect">
            <a:avLst/>
          </a:prstGeom>
          <a:solidFill>
            <a:srgbClr val="3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/>
              <a:t>Kopā 2,678 mljrd. EUR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D72966-CF5C-A5E4-588A-D016DD302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875" r="15900" b="9824"/>
          <a:stretch/>
        </p:blipFill>
        <p:spPr>
          <a:xfrm>
            <a:off x="4158974" y="1295821"/>
            <a:ext cx="4985026" cy="55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56B17-77ED-2C14-F8C7-F3EE18484C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D5881F-68C8-4B99-9906-C1C2365F8841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8904707-3223-D545-64EA-BCF3300E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7" y="1466661"/>
            <a:ext cx="8690356" cy="47711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5DD849-DCFD-5433-4B3A-057781161DBF}"/>
              </a:ext>
            </a:extLst>
          </p:cNvPr>
          <p:cNvSpPr txBox="1">
            <a:spLocks/>
          </p:cNvSpPr>
          <p:nvPr/>
        </p:nvSpPr>
        <p:spPr>
          <a:xfrm>
            <a:off x="1656784" y="228600"/>
            <a:ext cx="7387628" cy="752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lv-LV"/>
              <a:t>KLP stratēģiskā plāna (ES daļa) finansējuma sadalījums KLP mērķu sasniegšanai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9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0354-E453-4FF1-85B5-BD16675B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476" y="432153"/>
            <a:ext cx="6096000" cy="8676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lv-LV" sz="270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Instrumenti pārejai uz ilgtspējību</a:t>
            </a:r>
            <a:endParaRPr lang="en-GB" sz="2700">
              <a:solidFill>
                <a:srgbClr val="3E1E1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9FC6-56A4-4154-A1B3-91065BCF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602463"/>
            <a:ext cx="8860220" cy="5026936"/>
          </a:xfrm>
        </p:spPr>
        <p:txBody>
          <a:bodyPr>
            <a:noAutofit/>
          </a:bodyPr>
          <a:lstStyle/>
          <a:p>
            <a:r>
              <a:rPr lang="lv-LV" sz="2200" b="1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Kopējā lauksaimniecības politikas ietvaros: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Pastiprinātas nosacījumu sistēmas prasības</a:t>
            </a:r>
            <a:endParaRPr lang="lv-LV" sz="220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sz="22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Investīcijas zaļās un digitālās tehnoloģijās un praksē, t.sk.,  atjaunojamās enerģijas un energoefektivitātes jomā;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sz="22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ilgtspējīgām praksēm kā precīzā lauksaimniecība, bioloģiskās lauksaimniecība</a:t>
            </a:r>
            <a:r>
              <a:rPr lang="lv-LV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220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ekoshēmas un agrovide;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ilgtspējīgai mežsaimniecībai;</a:t>
            </a:r>
            <a:endParaRPr lang="lv-LV" sz="220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Konsultācijas, zināšanu pārnese, inovācijas;</a:t>
            </a:r>
          </a:p>
          <a:p>
            <a:pPr marL="1047750" lvl="1" indent="-285750"/>
            <a:r>
              <a:rPr lang="lv-LV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Atbalsts īso piegādes ķēžu veicināšanai (LEADER).</a:t>
            </a:r>
          </a:p>
          <a:p>
            <a:endParaRPr lang="lv-LV" sz="220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lv-LV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3821F-3F33-4BF4-A261-375AA5374C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145C17-0790-4DE9-9FFF-FF94760C83A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2302011" y="404070"/>
            <a:ext cx="5819944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en-US"/>
            </a:defPPr>
            <a:lvl1pPr algn="ctr"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 dirty="0"/>
              <a:t>KLP stratēģiskā plāna pasākumu devums </a:t>
            </a:r>
          </a:p>
          <a:p>
            <a:r>
              <a:rPr lang="lv-LV" dirty="0"/>
              <a:t>EK Zaļā kursa mērķu sasniegšanā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D342EFA-A249-4576-84E2-99D379C86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97309"/>
              </p:ext>
            </p:extLst>
          </p:nvPr>
        </p:nvGraphicFramePr>
        <p:xfrm>
          <a:off x="172016" y="1358020"/>
          <a:ext cx="8799968" cy="538056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916032">
                  <a:extLst>
                    <a:ext uri="{9D8B030D-6E8A-4147-A177-3AD203B41FA5}">
                      <a16:colId xmlns:a16="http://schemas.microsoft.com/office/drawing/2014/main" val="3643189166"/>
                    </a:ext>
                  </a:extLst>
                </a:gridCol>
                <a:gridCol w="3883936">
                  <a:extLst>
                    <a:ext uri="{9D8B030D-6E8A-4147-A177-3AD203B41FA5}">
                      <a16:colId xmlns:a16="http://schemas.microsoft.com/office/drawing/2014/main" val="363994679"/>
                    </a:ext>
                  </a:extLst>
                </a:gridCol>
              </a:tblGrid>
              <a:tr h="353085">
                <a:tc>
                  <a:txBody>
                    <a:bodyPr/>
                    <a:lstStyle/>
                    <a:p>
                      <a:pPr algn="ctr"/>
                      <a:r>
                        <a:rPr lang="lv-LV" sz="18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EK Zaļā kursa </a:t>
                      </a:r>
                      <a:r>
                        <a:rPr lang="lv-LV" sz="18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mērķis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290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KLP SP pasākumu devums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29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07286"/>
                  </a:ext>
                </a:extLst>
              </a:tr>
              <a:tr h="753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 50% samazināt ķīmisko pesticīdu kopējo izmantojumu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samazināt bīstamāko pesticīdu izmantojumu</a:t>
                      </a:r>
                      <a:endParaRPr lang="lv-LV" sz="1600" dirty="0">
                        <a:solidFill>
                          <a:schemeClr val="tx1"/>
                        </a:solidFill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Samazinājums par 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49318"/>
                  </a:ext>
                </a:extLst>
              </a:tr>
              <a:tr h="924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 50 % samazināt barības vielu zudumu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turklāt nodrošinot, ka nepasliktinās augsnes auglība. Tādējādi līdz 2030.gadam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mēslošanas līdzekļu izmantošana tiks samazināta par vismaz 20%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Lietojuma samazinājums par 18,3%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6599972"/>
                  </a:ext>
                </a:extLst>
              </a:tr>
              <a:tr h="658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 ES lauksaimniecības zemes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izmantot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bioloģiskajā lauksaimniecībā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Bioloģiski apsaimniekotās LIZ īpatsvars pieaugs līdz 20% 2027.gadā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1622430"/>
                  </a:ext>
                </a:extLst>
              </a:tr>
              <a:tr h="924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 50% samazināt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lauksaimniecības dzīvniekiem un akvakultūrai paredzētu </a:t>
                      </a:r>
                      <a:r>
                        <a:rPr lang="lv-LV" sz="1600" b="1" dirty="0" err="1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antimikrobiālo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līdzekļu pārdevumu</a:t>
                      </a:r>
                      <a:endParaRPr lang="lv-LV" sz="1600" dirty="0">
                        <a:solidFill>
                          <a:schemeClr val="tx1"/>
                        </a:solidFill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Nodrošināt AML pārdošanas apjomu references rādītāja nepaaugstināšanos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9459824"/>
                  </a:ext>
                </a:extLst>
              </a:tr>
              <a:tr h="724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lauksaimniecības zemes platību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padarīt par tādām, kurās ir daudzveidības ziņā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augstvērtīgi ainavas elementi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Latvijas LIZ īpatsvars ar dažādām ainavas iezīmēm jau ir 16,8 %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6111554"/>
                  </a:ext>
                </a:extLst>
              </a:tr>
              <a:tr h="650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piekļuve ātram platjoslas internetam lauku apvidos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līdz 2025.gadam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Sasniegs ar ERAF un Atveseļošanās un noturības mehānisma pieejamo finansējumu.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199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20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ED9B9-36BB-4E81-BBD0-6031042E50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646206-D027-4B8F-8533-D3E86FFC8B2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0C2E9-6CF0-4584-B9D4-E09C65050C02}"/>
              </a:ext>
            </a:extLst>
          </p:cNvPr>
          <p:cNvSpPr/>
          <p:nvPr/>
        </p:nvSpPr>
        <p:spPr>
          <a:xfrm>
            <a:off x="1733092" y="86008"/>
            <a:ext cx="727755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lv-LV"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Pastiprinātas nosacījumu sistēmas prasības</a:t>
            </a:r>
            <a:endParaRPr lang="en-US" sz="3200" b="1">
              <a:solidFill>
                <a:srgbClr val="3E1E1F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C0269A-22CF-434C-AC08-ACF1FAA1FD66}"/>
              </a:ext>
            </a:extLst>
          </p:cNvPr>
          <p:cNvSpPr txBox="1">
            <a:spLocks/>
          </p:cNvSpPr>
          <p:nvPr/>
        </p:nvSpPr>
        <p:spPr>
          <a:xfrm>
            <a:off x="557647" y="1957060"/>
            <a:ext cx="8378396" cy="3931988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900"/>
              </a:spcAft>
              <a:buNone/>
            </a:pPr>
            <a:endParaRPr lang="lv-LV" sz="1350">
              <a:solidFill>
                <a:srgbClr val="00B050"/>
              </a:solidFill>
              <a:latin typeface="Segoe UI 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B520E-C8BE-4530-96A5-61CD76A6F664}"/>
              </a:ext>
            </a:extLst>
          </p:cNvPr>
          <p:cNvSpPr txBox="1"/>
          <p:nvPr/>
        </p:nvSpPr>
        <p:spPr>
          <a:xfrm>
            <a:off x="491447" y="1803585"/>
            <a:ext cx="85192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Nosacījumu sistēma aptver konkrētas jomas: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klimats un vide, </a:t>
            </a:r>
            <a:r>
              <a:rPr lang="lv-LV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tostarp ūdens</a:t>
            </a:r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augsne un ekosistēmu bioloģiskā daudzveidība;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sabiedrības veselība un augu veselība;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dzīvnieku labturība.</a:t>
            </a:r>
          </a:p>
          <a:p>
            <a:endParaRPr lang="lv-LV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lv-LV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Nosacījumu sistēmā ir </a:t>
            </a:r>
            <a:r>
              <a:rPr lang="lv-LV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 laba lauksaimniecības un vides stāvokļa standarti un</a:t>
            </a:r>
          </a:p>
          <a:p>
            <a:r>
              <a:rPr lang="lv-LV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 obligātās pārvaldības prasības </a:t>
            </a: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FC03-356F-4218-B472-4A0FA77771F1}"/>
              </a:ext>
            </a:extLst>
          </p:cNvPr>
          <p:cNvSpPr/>
          <p:nvPr/>
        </p:nvSpPr>
        <p:spPr>
          <a:xfrm>
            <a:off x="373399" y="4413944"/>
            <a:ext cx="8161002" cy="685979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 saņemtu platībmaksājumus pilnā apmērā lauksaimniekam ir jānodrošina nosacījumu sistēmas prasību izpilde</a:t>
            </a:r>
            <a:endParaRPr lang="lv-LV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E62329-9AD0-45F7-B54B-4430AD04DDC9}"/>
              </a:ext>
            </a:extLst>
          </p:cNvPr>
          <p:cNvSpPr txBox="1"/>
          <p:nvPr/>
        </p:nvSpPr>
        <p:spPr>
          <a:xfrm>
            <a:off x="2017480" y="431476"/>
            <a:ext cx="5889184" cy="5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defPPr>
              <a:defRPr lang="en-US"/>
            </a:defPPr>
            <a:lvl1pPr algn="ctr">
              <a:defRPr sz="3200" b="1">
                <a:solidFill>
                  <a:srgbClr val="3E1E1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/>
              <a:t>KLP I pīlārs – E</a:t>
            </a:r>
            <a:r>
              <a:rPr lang="en-US"/>
              <a:t>KOSHĒMAS</a:t>
            </a:r>
            <a:r>
              <a:rPr lang="lv-LV"/>
              <a:t> un mērķi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C5541-F6E9-4EE0-9421-D65EECEAE3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26032" y="6553200"/>
            <a:ext cx="304800" cy="304800"/>
          </a:xfrm>
        </p:spPr>
        <p:txBody>
          <a:bodyPr/>
          <a:lstStyle/>
          <a:p>
            <a:fld id="{4503EEEB-F15E-4925-815F-2D3BDC176C91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390A06-C7C7-BC71-87EE-8E656D571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21494"/>
              </p:ext>
            </p:extLst>
          </p:nvPr>
        </p:nvGraphicFramePr>
        <p:xfrm>
          <a:off x="113168" y="1414161"/>
          <a:ext cx="8917664" cy="50123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1265">
                  <a:extLst>
                    <a:ext uri="{9D8B030D-6E8A-4147-A177-3AD203B41FA5}">
                      <a16:colId xmlns:a16="http://schemas.microsoft.com/office/drawing/2014/main" val="1791324044"/>
                    </a:ext>
                  </a:extLst>
                </a:gridCol>
                <a:gridCol w="483623">
                  <a:extLst>
                    <a:ext uri="{9D8B030D-6E8A-4147-A177-3AD203B41FA5}">
                      <a16:colId xmlns:a16="http://schemas.microsoft.com/office/drawing/2014/main" val="2423596880"/>
                    </a:ext>
                  </a:extLst>
                </a:gridCol>
                <a:gridCol w="2931107">
                  <a:extLst>
                    <a:ext uri="{9D8B030D-6E8A-4147-A177-3AD203B41FA5}">
                      <a16:colId xmlns:a16="http://schemas.microsoft.com/office/drawing/2014/main" val="2476805585"/>
                    </a:ext>
                  </a:extLst>
                </a:gridCol>
                <a:gridCol w="1401897">
                  <a:extLst>
                    <a:ext uri="{9D8B030D-6E8A-4147-A177-3AD203B41FA5}">
                      <a16:colId xmlns:a16="http://schemas.microsoft.com/office/drawing/2014/main" val="2090138608"/>
                    </a:ext>
                  </a:extLst>
                </a:gridCol>
                <a:gridCol w="1252362">
                  <a:extLst>
                    <a:ext uri="{9D8B030D-6E8A-4147-A177-3AD203B41FA5}">
                      <a16:colId xmlns:a16="http://schemas.microsoft.com/office/drawing/2014/main" val="3813303212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1332922397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464491471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3434966505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2160634148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1753823619"/>
                    </a:ext>
                  </a:extLst>
                </a:gridCol>
                <a:gridCol w="401235">
                  <a:extLst>
                    <a:ext uri="{9D8B030D-6E8A-4147-A177-3AD203B41FA5}">
                      <a16:colId xmlns:a16="http://schemas.microsoft.com/office/drawing/2014/main" val="1993414080"/>
                    </a:ext>
                  </a:extLst>
                </a:gridCol>
              </a:tblGrid>
              <a:tr h="272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Pīlārs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Nr. p.k.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Pasākums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Sasniedzamais rādītājs 2027.gadā (mērķis)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Finansējums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2023-2027,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EUR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MĒRĶIS – uzlabot: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>
                    <a:solidFill>
                      <a:srgbClr val="7290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19446"/>
                  </a:ext>
                </a:extLst>
              </a:tr>
              <a:tr h="70572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Klimats</a:t>
                      </a:r>
                      <a:endParaRPr lang="lv-LV" sz="9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Gaiss</a:t>
                      </a:r>
                      <a:endParaRPr lang="lv-LV" sz="9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b="1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Ūdens</a:t>
                      </a:r>
                      <a:endParaRPr lang="lv-LV" sz="900" b="1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Augsne</a:t>
                      </a:r>
                      <a:endParaRPr lang="lv-LV" sz="9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b="1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B.daudz.</a:t>
                      </a:r>
                      <a:endParaRPr lang="lv-LV" sz="900" b="1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Ainava</a:t>
                      </a:r>
                      <a:endParaRPr lang="lv-LV" sz="9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/>
                </a:tc>
                <a:extLst>
                  <a:ext uri="{0D108BD9-81ED-4DB2-BD59-A6C34878D82A}">
                    <a16:rowId xmlns:a16="http://schemas.microsoft.com/office/drawing/2014/main" val="2487367674"/>
                  </a:ext>
                </a:extLst>
              </a:tr>
              <a:tr h="513107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pīlārs    Ekoshēmas  </a:t>
                      </a:r>
                      <a:endParaRPr lang="lv-LV" sz="1200" b="1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vert="vert270" anchor="ctr">
                    <a:solidFill>
                      <a:srgbClr val="729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Atbalsts par videi un klimatam labvēlīgu lauksaimniecības praksi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489 426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95 447 993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1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1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15742609"/>
                  </a:ext>
                </a:extLst>
              </a:tr>
              <a:tr h="27262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5" marR="25385" marT="66746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Ekoloģiski nozīmīgas platības, un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111 759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67 625 680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1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50002654"/>
                  </a:ext>
                </a:extLst>
              </a:tr>
              <a:tr h="51310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Augsnes kvalitātes un reakcijas optimizācija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200 000 ha (40 000 ha/gadā)</a:t>
                      </a: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13 000 000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371808662"/>
                  </a:ext>
                </a:extLst>
              </a:tr>
              <a:tr h="48785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Saudzējošā lauksaimniecības prakse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428 545 ha</a:t>
                      </a:r>
                    </a:p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30 046 667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188331935"/>
                  </a:ext>
                </a:extLst>
              </a:tr>
              <a:tr h="75849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Slāpekļa un amonjaka emisiju, un piesārņojuma mazinošas lauksaimniecības prakses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258 670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25 154 552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402641865"/>
                  </a:ext>
                </a:extLst>
              </a:tr>
              <a:tr h="48785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Zālāju saglabāšanas veicināšana</a:t>
                      </a: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314 158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111 159 685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689422841"/>
                  </a:ext>
                </a:extLst>
              </a:tr>
              <a:tr h="51310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5" marR="25385" marT="667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</a:t>
                      </a: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cap="none" spc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Agroekoloģijas</a:t>
                      </a:r>
                      <a:r>
                        <a:rPr lang="lv-LV" sz="1400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prakses bioloģiskās saimniecībās</a:t>
                      </a:r>
                      <a:endParaRPr lang="lv-LV" sz="14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350 000 ha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95 704 000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kumimoji="0" lang="lv-LV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lv-LV" sz="1200" b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795018582"/>
                  </a:ext>
                </a:extLst>
              </a:tr>
              <a:tr h="48785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b="1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85" marR="25385" marT="667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KOPĀ</a:t>
                      </a:r>
                      <a:endParaRPr lang="lv-LV" sz="1200" b="1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438 138 576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cap="none" spc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25,57%</a:t>
                      </a: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cap="none" spc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4279" marR="14279" marT="37545" marB="0"/>
                </a:tc>
                <a:extLst>
                  <a:ext uri="{0D108BD9-81ED-4DB2-BD59-A6C34878D82A}">
                    <a16:rowId xmlns:a16="http://schemas.microsoft.com/office/drawing/2014/main" val="202876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35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82a378-9561-4fe8-ba3e-6353baa320b7">
      <Terms xmlns="http://schemas.microsoft.com/office/infopath/2007/PartnerControls"/>
    </lcf76f155ced4ddcb4097134ff3c332f>
    <TaxCatchAll xmlns="ccaf4d2a-6e75-4505-bb7b-a920f96131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734D080B8C3DD94C9FA9E5130E4294A3" ma:contentTypeVersion="16" ma:contentTypeDescription="Izveidot jaunu dokumentu." ma:contentTypeScope="" ma:versionID="f5861e58b92a44c24a4c41e4946ace27">
  <xsd:schema xmlns:xsd="http://www.w3.org/2001/XMLSchema" xmlns:xs="http://www.w3.org/2001/XMLSchema" xmlns:p="http://schemas.microsoft.com/office/2006/metadata/properties" xmlns:ns2="b782a378-9561-4fe8-ba3e-6353baa320b7" xmlns:ns3="ccaf4d2a-6e75-4505-bb7b-a920f961316a" targetNamespace="http://schemas.microsoft.com/office/2006/metadata/properties" ma:root="true" ma:fieldsID="685b95bfd2faaab753d5e5a8fbf67b23" ns2:_="" ns3:_="">
    <xsd:import namespace="b782a378-9561-4fe8-ba3e-6353baa320b7"/>
    <xsd:import namespace="ccaf4d2a-6e75-4505-bb7b-a920f9613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2a378-9561-4fe8-ba3e-6353baa32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Attēlu atzīmes" ma:readOnly="false" ma:fieldId="{5cf76f15-5ced-4ddc-b409-7134ff3c332f}" ma:taxonomyMulti="true" ma:sspId="f64b0a3e-10fb-4f15-b313-4a518fece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f4d2a-6e75-4505-bb7b-a920f96131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0961d09-0167-4512-8a2f-e7761ebc1551}" ma:internalName="TaxCatchAll" ma:showField="CatchAllData" ma:web="ccaf4d2a-6e75-4505-bb7b-a920f9613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549E3-7B6C-4364-B76D-07E41B947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AAD692-ECA1-4FBF-81F2-7FF91658CD00}">
  <ds:schemaRefs>
    <ds:schemaRef ds:uri="ccaf4d2a-6e75-4505-bb7b-a920f961316a"/>
    <ds:schemaRef ds:uri="b782a378-9561-4fe8-ba3e-6353baa320b7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58819E-A7C1-4DC2-A20E-7565C2ECAD45}">
  <ds:schemaRefs>
    <ds:schemaRef ds:uri="b782a378-9561-4fe8-ba3e-6353baa320b7"/>
    <ds:schemaRef ds:uri="ccaf4d2a-6e75-4505-bb7b-a920f96131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321</TotalTime>
  <Words>1695</Words>
  <Application>Microsoft Office PowerPoint</Application>
  <PresentationFormat>On-screen Show (4:3)</PresentationFormat>
  <Paragraphs>372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Segoe UI</vt:lpstr>
      <vt:lpstr>Segoe UI </vt:lpstr>
      <vt:lpstr>Segoe UI Black</vt:lpstr>
      <vt:lpstr>Segoe UI Light</vt:lpstr>
      <vt:lpstr>Times New Roman</vt:lpstr>
      <vt:lpstr>Verdana</vt:lpstr>
      <vt:lpstr>Wingdings</vt:lpstr>
      <vt:lpstr>Office Theme</vt:lpstr>
      <vt:lpstr>PowerPoint Presentation</vt:lpstr>
      <vt:lpstr>Zemkopības ministrijas budžeta izdevumi uz 2024. gada valsts budžeta projektu</vt:lpstr>
      <vt:lpstr>PowerPoint Presentation</vt:lpstr>
      <vt:lpstr>Latvijas Kopējās lauksaimniecības politika 2023-2027</vt:lpstr>
      <vt:lpstr>PowerPoint Presentation</vt:lpstr>
      <vt:lpstr>Instrumenti pārejai uz ilgtspējību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Ilgtspējīga pārtikas patēriņa veicināšana</vt:lpstr>
      <vt:lpstr>PowerPoint Presentation</vt:lpstr>
    </vt:vector>
  </TitlesOfParts>
  <Company>Zemkopības Ministrija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Aiva Zvirbule</dc:creator>
  <cp:lastModifiedBy>Ilze Bolšteina</cp:lastModifiedBy>
  <cp:revision>4</cp:revision>
  <cp:lastPrinted>2023-11-29T06:29:43Z</cp:lastPrinted>
  <dcterms:created xsi:type="dcterms:W3CDTF">2023-11-24T16:34:12Z</dcterms:created>
  <dcterms:modified xsi:type="dcterms:W3CDTF">2023-11-30T14:46:18Z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0x010100734D080B8C3DD94C9FA9E5130E4294A3</vt:lpwstr>
  </property>
  <property fmtid="{D5CDD505-2E9C-101B-9397-08002B2CF9AE}" pid="3" name="MediaServiceImageTags">
    <vt:lpwstr/>
  </property>
</Properties>
</file>